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1"/>
  </p:notesMasterIdLst>
  <p:sldIdLst>
    <p:sldId id="257" r:id="rId3"/>
    <p:sldId id="259" r:id="rId4"/>
    <p:sldId id="398" r:id="rId5"/>
    <p:sldId id="421" r:id="rId6"/>
    <p:sldId id="408" r:id="rId7"/>
    <p:sldId id="633" r:id="rId8"/>
    <p:sldId id="397" r:id="rId9"/>
    <p:sldId id="624" r:id="rId10"/>
    <p:sldId id="417" r:id="rId11"/>
    <p:sldId id="628" r:id="rId12"/>
    <p:sldId id="586" r:id="rId13"/>
    <p:sldId id="622" r:id="rId14"/>
    <p:sldId id="629" r:id="rId15"/>
    <p:sldId id="625" r:id="rId16"/>
    <p:sldId id="626" r:id="rId17"/>
    <p:sldId id="627" r:id="rId18"/>
    <p:sldId id="630" r:id="rId19"/>
    <p:sldId id="63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CA644B-6465-4BD1-8994-A7E3D11065B9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F1E64F-8E0E-43EE-896D-5D3E47A990D6}">
      <dgm:prSet/>
      <dgm:spPr/>
      <dgm:t>
        <a:bodyPr/>
        <a:lstStyle/>
        <a:p>
          <a:r>
            <a:rPr lang="en-US" dirty="0"/>
            <a:t>North Homeless Assistance Center = 268 beds</a:t>
          </a:r>
        </a:p>
        <a:p>
          <a:r>
            <a:rPr lang="en-US" dirty="0"/>
            <a:t>Broward Partnership for the Homeless</a:t>
          </a:r>
        </a:p>
      </dgm:t>
    </dgm:pt>
    <dgm:pt modelId="{D6E1424B-CE04-436D-9479-F7AF53DD8FAD}" type="parTrans" cxnId="{875E8D32-5454-4355-9882-8D77F49E3E17}">
      <dgm:prSet/>
      <dgm:spPr/>
      <dgm:t>
        <a:bodyPr/>
        <a:lstStyle/>
        <a:p>
          <a:endParaRPr lang="en-US"/>
        </a:p>
      </dgm:t>
    </dgm:pt>
    <dgm:pt modelId="{FE9A4393-BEFB-4794-A2AD-FA74A829A054}" type="sibTrans" cxnId="{875E8D32-5454-4355-9882-8D77F49E3E17}">
      <dgm:prSet/>
      <dgm:spPr/>
      <dgm:t>
        <a:bodyPr/>
        <a:lstStyle/>
        <a:p>
          <a:endParaRPr lang="en-US"/>
        </a:p>
      </dgm:t>
    </dgm:pt>
    <dgm:pt modelId="{791EF058-3512-4F8C-A397-5A69882300AC}">
      <dgm:prSet/>
      <dgm:spPr/>
      <dgm:t>
        <a:bodyPr/>
        <a:lstStyle/>
        <a:p>
          <a:r>
            <a:rPr lang="en-US" dirty="0"/>
            <a:t>Central Homeless Assistance Center = 230 beds</a:t>
          </a:r>
        </a:p>
        <a:p>
          <a:r>
            <a:rPr lang="en-US" dirty="0"/>
            <a:t>Broward Partnership for the Homeless</a:t>
          </a:r>
        </a:p>
      </dgm:t>
    </dgm:pt>
    <dgm:pt modelId="{A8F89189-A851-4D59-881E-15886CB80CBD}" type="parTrans" cxnId="{027BA6E5-CCBE-4869-8EB4-6841E1AEFCF7}">
      <dgm:prSet/>
      <dgm:spPr/>
      <dgm:t>
        <a:bodyPr/>
        <a:lstStyle/>
        <a:p>
          <a:endParaRPr lang="en-US"/>
        </a:p>
      </dgm:t>
    </dgm:pt>
    <dgm:pt modelId="{5B32A330-FACE-4AB9-A8F7-FD5525C021A9}" type="sibTrans" cxnId="{027BA6E5-CCBE-4869-8EB4-6841E1AEFCF7}">
      <dgm:prSet/>
      <dgm:spPr/>
      <dgm:t>
        <a:bodyPr/>
        <a:lstStyle/>
        <a:p>
          <a:endParaRPr lang="en-US"/>
        </a:p>
      </dgm:t>
    </dgm:pt>
    <dgm:pt modelId="{74506D2F-3D6A-4152-A2A1-E0FB140E233D}">
      <dgm:prSet/>
      <dgm:spPr/>
      <dgm:t>
        <a:bodyPr/>
        <a:lstStyle/>
        <a:p>
          <a:r>
            <a:rPr lang="en-US"/>
            <a:t>The Salvation Army = 71 beds</a:t>
          </a:r>
        </a:p>
      </dgm:t>
    </dgm:pt>
    <dgm:pt modelId="{4433CD13-AF6D-4671-969F-32BB4D85B777}" type="parTrans" cxnId="{18F94D4E-9F8F-40F3-A41E-1069B2E01C4E}">
      <dgm:prSet/>
      <dgm:spPr/>
      <dgm:t>
        <a:bodyPr/>
        <a:lstStyle/>
        <a:p>
          <a:endParaRPr lang="en-US"/>
        </a:p>
      </dgm:t>
    </dgm:pt>
    <dgm:pt modelId="{1C1D82AE-DEE3-40F9-B9EB-877067F14246}" type="sibTrans" cxnId="{18F94D4E-9F8F-40F3-A41E-1069B2E01C4E}">
      <dgm:prSet/>
      <dgm:spPr/>
      <dgm:t>
        <a:bodyPr/>
        <a:lstStyle/>
        <a:p>
          <a:endParaRPr lang="en-US"/>
        </a:p>
      </dgm:t>
    </dgm:pt>
    <dgm:pt modelId="{6C15C68D-EA9C-4E5F-943D-99C3D0A344FF}">
      <dgm:prSet/>
      <dgm:spPr/>
      <dgm:t>
        <a:bodyPr/>
        <a:lstStyle/>
        <a:p>
          <a:r>
            <a:rPr lang="en-US"/>
            <a:t>TOTAL = 569 beds</a:t>
          </a:r>
        </a:p>
      </dgm:t>
    </dgm:pt>
    <dgm:pt modelId="{C775BDBC-99A0-422A-A401-42764760EF5C}" type="parTrans" cxnId="{E7873434-B25D-47D9-BB87-23A1939F7D62}">
      <dgm:prSet/>
      <dgm:spPr/>
      <dgm:t>
        <a:bodyPr/>
        <a:lstStyle/>
        <a:p>
          <a:endParaRPr lang="en-US"/>
        </a:p>
      </dgm:t>
    </dgm:pt>
    <dgm:pt modelId="{05A939FC-0BD3-4D9D-A359-125516105E04}" type="sibTrans" cxnId="{E7873434-B25D-47D9-BB87-23A1939F7D62}">
      <dgm:prSet/>
      <dgm:spPr/>
      <dgm:t>
        <a:bodyPr/>
        <a:lstStyle/>
        <a:p>
          <a:endParaRPr lang="en-US"/>
        </a:p>
      </dgm:t>
    </dgm:pt>
    <dgm:pt modelId="{67EC0E12-695B-46EE-B467-AE638C81264E}" type="pres">
      <dgm:prSet presAssocID="{86CA644B-6465-4BD1-8994-A7E3D11065B9}" presName="vert0" presStyleCnt="0">
        <dgm:presLayoutVars>
          <dgm:dir/>
          <dgm:animOne val="branch"/>
          <dgm:animLvl val="lvl"/>
        </dgm:presLayoutVars>
      </dgm:prSet>
      <dgm:spPr/>
    </dgm:pt>
    <dgm:pt modelId="{01F25371-2D55-447F-8DA3-2D2F29F448F0}" type="pres">
      <dgm:prSet presAssocID="{09F1E64F-8E0E-43EE-896D-5D3E47A990D6}" presName="thickLine" presStyleLbl="alignNode1" presStyleIdx="0" presStyleCnt="4"/>
      <dgm:spPr/>
    </dgm:pt>
    <dgm:pt modelId="{40A9B1D4-9268-4F6D-9DF3-32032ED687BC}" type="pres">
      <dgm:prSet presAssocID="{09F1E64F-8E0E-43EE-896D-5D3E47A990D6}" presName="horz1" presStyleCnt="0"/>
      <dgm:spPr/>
    </dgm:pt>
    <dgm:pt modelId="{40B85472-15F9-4D7C-BB44-0582B6FF6F12}" type="pres">
      <dgm:prSet presAssocID="{09F1E64F-8E0E-43EE-896D-5D3E47A990D6}" presName="tx1" presStyleLbl="revTx" presStyleIdx="0" presStyleCnt="4"/>
      <dgm:spPr/>
    </dgm:pt>
    <dgm:pt modelId="{C42D72D5-ED84-4ACA-BFD0-9DB096272597}" type="pres">
      <dgm:prSet presAssocID="{09F1E64F-8E0E-43EE-896D-5D3E47A990D6}" presName="vert1" presStyleCnt="0"/>
      <dgm:spPr/>
    </dgm:pt>
    <dgm:pt modelId="{6A0576BA-B888-4B90-AFEE-41198BD018E2}" type="pres">
      <dgm:prSet presAssocID="{791EF058-3512-4F8C-A397-5A69882300AC}" presName="thickLine" presStyleLbl="alignNode1" presStyleIdx="1" presStyleCnt="4"/>
      <dgm:spPr/>
    </dgm:pt>
    <dgm:pt modelId="{A60FF7ED-4E43-4F11-90C9-D7416A85CAD9}" type="pres">
      <dgm:prSet presAssocID="{791EF058-3512-4F8C-A397-5A69882300AC}" presName="horz1" presStyleCnt="0"/>
      <dgm:spPr/>
    </dgm:pt>
    <dgm:pt modelId="{4F491DA0-651A-4EA6-B010-55C840EE8EB6}" type="pres">
      <dgm:prSet presAssocID="{791EF058-3512-4F8C-A397-5A69882300AC}" presName="tx1" presStyleLbl="revTx" presStyleIdx="1" presStyleCnt="4"/>
      <dgm:spPr/>
    </dgm:pt>
    <dgm:pt modelId="{3BA38EC7-AFC7-49A4-8C04-1E5B1FA9FB08}" type="pres">
      <dgm:prSet presAssocID="{791EF058-3512-4F8C-A397-5A69882300AC}" presName="vert1" presStyleCnt="0"/>
      <dgm:spPr/>
    </dgm:pt>
    <dgm:pt modelId="{635BAEE4-2FC5-464A-8088-088BE908CC33}" type="pres">
      <dgm:prSet presAssocID="{74506D2F-3D6A-4152-A2A1-E0FB140E233D}" presName="thickLine" presStyleLbl="alignNode1" presStyleIdx="2" presStyleCnt="4"/>
      <dgm:spPr/>
    </dgm:pt>
    <dgm:pt modelId="{95431387-EFAD-4E2D-86A1-C0C78CDAB197}" type="pres">
      <dgm:prSet presAssocID="{74506D2F-3D6A-4152-A2A1-E0FB140E233D}" presName="horz1" presStyleCnt="0"/>
      <dgm:spPr/>
    </dgm:pt>
    <dgm:pt modelId="{05A5D53C-FE9C-44A6-9F78-E3AC60CC7285}" type="pres">
      <dgm:prSet presAssocID="{74506D2F-3D6A-4152-A2A1-E0FB140E233D}" presName="tx1" presStyleLbl="revTx" presStyleIdx="2" presStyleCnt="4"/>
      <dgm:spPr/>
    </dgm:pt>
    <dgm:pt modelId="{DF2CC477-C206-447D-9791-E6B0112A91BD}" type="pres">
      <dgm:prSet presAssocID="{74506D2F-3D6A-4152-A2A1-E0FB140E233D}" presName="vert1" presStyleCnt="0"/>
      <dgm:spPr/>
    </dgm:pt>
    <dgm:pt modelId="{DDD47626-65B8-49C5-8C31-8FAF142752D2}" type="pres">
      <dgm:prSet presAssocID="{6C15C68D-EA9C-4E5F-943D-99C3D0A344FF}" presName="thickLine" presStyleLbl="alignNode1" presStyleIdx="3" presStyleCnt="4"/>
      <dgm:spPr/>
    </dgm:pt>
    <dgm:pt modelId="{3C50F387-0C25-40AC-A316-D53E615C5057}" type="pres">
      <dgm:prSet presAssocID="{6C15C68D-EA9C-4E5F-943D-99C3D0A344FF}" presName="horz1" presStyleCnt="0"/>
      <dgm:spPr/>
    </dgm:pt>
    <dgm:pt modelId="{C2D0E815-A5D8-4AD5-9B54-DA1FD1035D91}" type="pres">
      <dgm:prSet presAssocID="{6C15C68D-EA9C-4E5F-943D-99C3D0A344FF}" presName="tx1" presStyleLbl="revTx" presStyleIdx="3" presStyleCnt="4"/>
      <dgm:spPr/>
    </dgm:pt>
    <dgm:pt modelId="{75E29E33-13FE-448A-B766-933BC9EF978E}" type="pres">
      <dgm:prSet presAssocID="{6C15C68D-EA9C-4E5F-943D-99C3D0A344FF}" presName="vert1" presStyleCnt="0"/>
      <dgm:spPr/>
    </dgm:pt>
  </dgm:ptLst>
  <dgm:cxnLst>
    <dgm:cxn modelId="{3138B02F-9742-4F12-932A-B4E16DEF729E}" type="presOf" srcId="{09F1E64F-8E0E-43EE-896D-5D3E47A990D6}" destId="{40B85472-15F9-4D7C-BB44-0582B6FF6F12}" srcOrd="0" destOrd="0" presId="urn:microsoft.com/office/officeart/2008/layout/LinedList"/>
    <dgm:cxn modelId="{875E8D32-5454-4355-9882-8D77F49E3E17}" srcId="{86CA644B-6465-4BD1-8994-A7E3D11065B9}" destId="{09F1E64F-8E0E-43EE-896D-5D3E47A990D6}" srcOrd="0" destOrd="0" parTransId="{D6E1424B-CE04-436D-9479-F7AF53DD8FAD}" sibTransId="{FE9A4393-BEFB-4794-A2AD-FA74A829A054}"/>
    <dgm:cxn modelId="{E7873434-B25D-47D9-BB87-23A1939F7D62}" srcId="{86CA644B-6465-4BD1-8994-A7E3D11065B9}" destId="{6C15C68D-EA9C-4E5F-943D-99C3D0A344FF}" srcOrd="3" destOrd="0" parTransId="{C775BDBC-99A0-422A-A401-42764760EF5C}" sibTransId="{05A939FC-0BD3-4D9D-A359-125516105E04}"/>
    <dgm:cxn modelId="{79AAC342-C31D-4384-B646-8A888A0C3D14}" type="presOf" srcId="{6C15C68D-EA9C-4E5F-943D-99C3D0A344FF}" destId="{C2D0E815-A5D8-4AD5-9B54-DA1FD1035D91}" srcOrd="0" destOrd="0" presId="urn:microsoft.com/office/officeart/2008/layout/LinedList"/>
    <dgm:cxn modelId="{18F94D4E-9F8F-40F3-A41E-1069B2E01C4E}" srcId="{86CA644B-6465-4BD1-8994-A7E3D11065B9}" destId="{74506D2F-3D6A-4152-A2A1-E0FB140E233D}" srcOrd="2" destOrd="0" parTransId="{4433CD13-AF6D-4671-969F-32BB4D85B777}" sibTransId="{1C1D82AE-DEE3-40F9-B9EB-877067F14246}"/>
    <dgm:cxn modelId="{5CC30191-ABCC-4FED-9ACA-8D8DCF878DDC}" type="presOf" srcId="{74506D2F-3D6A-4152-A2A1-E0FB140E233D}" destId="{05A5D53C-FE9C-44A6-9F78-E3AC60CC7285}" srcOrd="0" destOrd="0" presId="urn:microsoft.com/office/officeart/2008/layout/LinedList"/>
    <dgm:cxn modelId="{027BA6E5-CCBE-4869-8EB4-6841E1AEFCF7}" srcId="{86CA644B-6465-4BD1-8994-A7E3D11065B9}" destId="{791EF058-3512-4F8C-A397-5A69882300AC}" srcOrd="1" destOrd="0" parTransId="{A8F89189-A851-4D59-881E-15886CB80CBD}" sibTransId="{5B32A330-FACE-4AB9-A8F7-FD5525C021A9}"/>
    <dgm:cxn modelId="{0701FFF5-2607-44EE-9FAE-B45FA60260B9}" type="presOf" srcId="{791EF058-3512-4F8C-A397-5A69882300AC}" destId="{4F491DA0-651A-4EA6-B010-55C840EE8EB6}" srcOrd="0" destOrd="0" presId="urn:microsoft.com/office/officeart/2008/layout/LinedList"/>
    <dgm:cxn modelId="{B4FCD4F8-352D-4EC1-BCE9-14409AC21280}" type="presOf" srcId="{86CA644B-6465-4BD1-8994-A7E3D11065B9}" destId="{67EC0E12-695B-46EE-B467-AE638C81264E}" srcOrd="0" destOrd="0" presId="urn:microsoft.com/office/officeart/2008/layout/LinedList"/>
    <dgm:cxn modelId="{65899D35-C371-4750-BBCB-77BE4CEA19DF}" type="presParOf" srcId="{67EC0E12-695B-46EE-B467-AE638C81264E}" destId="{01F25371-2D55-447F-8DA3-2D2F29F448F0}" srcOrd="0" destOrd="0" presId="urn:microsoft.com/office/officeart/2008/layout/LinedList"/>
    <dgm:cxn modelId="{CC1DA19D-59FB-42F5-9212-42F111E3D548}" type="presParOf" srcId="{67EC0E12-695B-46EE-B467-AE638C81264E}" destId="{40A9B1D4-9268-4F6D-9DF3-32032ED687BC}" srcOrd="1" destOrd="0" presId="urn:microsoft.com/office/officeart/2008/layout/LinedList"/>
    <dgm:cxn modelId="{70701E49-0FFF-4DE6-8B03-016604121CBA}" type="presParOf" srcId="{40A9B1D4-9268-4F6D-9DF3-32032ED687BC}" destId="{40B85472-15F9-4D7C-BB44-0582B6FF6F12}" srcOrd="0" destOrd="0" presId="urn:microsoft.com/office/officeart/2008/layout/LinedList"/>
    <dgm:cxn modelId="{6CD75E28-2B02-43DC-A9B9-A4F8ADF68FC4}" type="presParOf" srcId="{40A9B1D4-9268-4F6D-9DF3-32032ED687BC}" destId="{C42D72D5-ED84-4ACA-BFD0-9DB096272597}" srcOrd="1" destOrd="0" presId="urn:microsoft.com/office/officeart/2008/layout/LinedList"/>
    <dgm:cxn modelId="{4694B720-1FCB-43D2-A6A5-099CA16F9336}" type="presParOf" srcId="{67EC0E12-695B-46EE-B467-AE638C81264E}" destId="{6A0576BA-B888-4B90-AFEE-41198BD018E2}" srcOrd="2" destOrd="0" presId="urn:microsoft.com/office/officeart/2008/layout/LinedList"/>
    <dgm:cxn modelId="{FC817BCC-2C4C-4F49-9214-B77E7CC6A3FD}" type="presParOf" srcId="{67EC0E12-695B-46EE-B467-AE638C81264E}" destId="{A60FF7ED-4E43-4F11-90C9-D7416A85CAD9}" srcOrd="3" destOrd="0" presId="urn:microsoft.com/office/officeart/2008/layout/LinedList"/>
    <dgm:cxn modelId="{038328B1-3ABC-423C-B111-3BD45720F730}" type="presParOf" srcId="{A60FF7ED-4E43-4F11-90C9-D7416A85CAD9}" destId="{4F491DA0-651A-4EA6-B010-55C840EE8EB6}" srcOrd="0" destOrd="0" presId="urn:microsoft.com/office/officeart/2008/layout/LinedList"/>
    <dgm:cxn modelId="{F8E519E7-CD21-497E-9C95-C638DC3E5F37}" type="presParOf" srcId="{A60FF7ED-4E43-4F11-90C9-D7416A85CAD9}" destId="{3BA38EC7-AFC7-49A4-8C04-1E5B1FA9FB08}" srcOrd="1" destOrd="0" presId="urn:microsoft.com/office/officeart/2008/layout/LinedList"/>
    <dgm:cxn modelId="{1A1C767B-D187-4412-86DF-3B879B2A4CBC}" type="presParOf" srcId="{67EC0E12-695B-46EE-B467-AE638C81264E}" destId="{635BAEE4-2FC5-464A-8088-088BE908CC33}" srcOrd="4" destOrd="0" presId="urn:microsoft.com/office/officeart/2008/layout/LinedList"/>
    <dgm:cxn modelId="{00B731EC-A162-434F-BC3D-390447509706}" type="presParOf" srcId="{67EC0E12-695B-46EE-B467-AE638C81264E}" destId="{95431387-EFAD-4E2D-86A1-C0C78CDAB197}" srcOrd="5" destOrd="0" presId="urn:microsoft.com/office/officeart/2008/layout/LinedList"/>
    <dgm:cxn modelId="{C1AB3D9F-DDC1-4CD8-8830-4E5F63282237}" type="presParOf" srcId="{95431387-EFAD-4E2D-86A1-C0C78CDAB197}" destId="{05A5D53C-FE9C-44A6-9F78-E3AC60CC7285}" srcOrd="0" destOrd="0" presId="urn:microsoft.com/office/officeart/2008/layout/LinedList"/>
    <dgm:cxn modelId="{0D78CC63-2CDD-4EA8-A215-34B6496BAF7A}" type="presParOf" srcId="{95431387-EFAD-4E2D-86A1-C0C78CDAB197}" destId="{DF2CC477-C206-447D-9791-E6B0112A91BD}" srcOrd="1" destOrd="0" presId="urn:microsoft.com/office/officeart/2008/layout/LinedList"/>
    <dgm:cxn modelId="{19879872-EA92-4E10-8BC4-25004EA85E2B}" type="presParOf" srcId="{67EC0E12-695B-46EE-B467-AE638C81264E}" destId="{DDD47626-65B8-49C5-8C31-8FAF142752D2}" srcOrd="6" destOrd="0" presId="urn:microsoft.com/office/officeart/2008/layout/LinedList"/>
    <dgm:cxn modelId="{0F921243-56B2-4B91-AD8D-DF49BD4F6B3B}" type="presParOf" srcId="{67EC0E12-695B-46EE-B467-AE638C81264E}" destId="{3C50F387-0C25-40AC-A316-D53E615C5057}" srcOrd="7" destOrd="0" presId="urn:microsoft.com/office/officeart/2008/layout/LinedList"/>
    <dgm:cxn modelId="{33B651BD-0B4B-4EFF-A925-D8E382FB1774}" type="presParOf" srcId="{3C50F387-0C25-40AC-A316-D53E615C5057}" destId="{C2D0E815-A5D8-4AD5-9B54-DA1FD1035D91}" srcOrd="0" destOrd="0" presId="urn:microsoft.com/office/officeart/2008/layout/LinedList"/>
    <dgm:cxn modelId="{01BA4172-2B83-47C5-95E9-E7172B5BC777}" type="presParOf" srcId="{3C50F387-0C25-40AC-A316-D53E615C5057}" destId="{75E29E33-13FE-448A-B766-933BC9EF978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CC6877-7D60-4FEE-962E-ABD1EF9CC316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058FE0DA-0010-41E0-B139-8346FAE3DB17}">
      <dgm:prSet/>
      <dgm:spPr/>
      <dgm:t>
        <a:bodyPr/>
        <a:lstStyle/>
        <a:p>
          <a:pPr>
            <a:defRPr b="1"/>
          </a:pPr>
          <a:r>
            <a:rPr lang="en-US"/>
            <a:t>15 units at AHF’s Hotel</a:t>
          </a:r>
        </a:p>
      </dgm:t>
    </dgm:pt>
    <dgm:pt modelId="{ABBDE715-E256-4FBB-8EBF-E328DDEC0F8F}" type="parTrans" cxnId="{13C115D9-3E51-43A8-B413-F6D4042600B3}">
      <dgm:prSet/>
      <dgm:spPr/>
      <dgm:t>
        <a:bodyPr/>
        <a:lstStyle/>
        <a:p>
          <a:endParaRPr lang="en-US"/>
        </a:p>
      </dgm:t>
    </dgm:pt>
    <dgm:pt modelId="{560DFCC7-2E7C-46DD-A8B5-D9B5A3490ECA}" type="sibTrans" cxnId="{13C115D9-3E51-43A8-B413-F6D4042600B3}">
      <dgm:prSet/>
      <dgm:spPr/>
      <dgm:t>
        <a:bodyPr/>
        <a:lstStyle/>
        <a:p>
          <a:endParaRPr lang="en-US"/>
        </a:p>
      </dgm:t>
    </dgm:pt>
    <dgm:pt modelId="{2F4C17AD-DE75-4849-BCE9-09E79EDDB273}">
      <dgm:prSet/>
      <dgm:spPr/>
      <dgm:t>
        <a:bodyPr/>
        <a:lstStyle/>
        <a:p>
          <a:pPr>
            <a:defRPr b="1"/>
          </a:pPr>
          <a:r>
            <a:rPr lang="en-US"/>
            <a:t>Housed 18 people</a:t>
          </a:r>
        </a:p>
      </dgm:t>
    </dgm:pt>
    <dgm:pt modelId="{37EBF48B-3E09-4BA9-9E71-1119CE75587C}" type="parTrans" cxnId="{21285423-868F-470C-AAF4-743E6B84291B}">
      <dgm:prSet/>
      <dgm:spPr/>
      <dgm:t>
        <a:bodyPr/>
        <a:lstStyle/>
        <a:p>
          <a:endParaRPr lang="en-US"/>
        </a:p>
      </dgm:t>
    </dgm:pt>
    <dgm:pt modelId="{BDBAE7C7-563A-4ECD-A576-6DEB89BE3A3F}" type="sibTrans" cxnId="{21285423-868F-470C-AAF4-743E6B84291B}">
      <dgm:prSet/>
      <dgm:spPr/>
      <dgm:t>
        <a:bodyPr/>
        <a:lstStyle/>
        <a:p>
          <a:endParaRPr lang="en-US"/>
        </a:p>
      </dgm:t>
    </dgm:pt>
    <dgm:pt modelId="{25846DEC-3A2D-49EC-8D77-422B7D09B290}">
      <dgm:prSet custT="1"/>
      <dgm:spPr/>
      <dgm:t>
        <a:bodyPr/>
        <a:lstStyle/>
        <a:p>
          <a:r>
            <a:rPr lang="en-US" sz="1400" dirty="0"/>
            <a:t>3 minor children</a:t>
          </a:r>
        </a:p>
      </dgm:t>
    </dgm:pt>
    <dgm:pt modelId="{F11400FC-4C9B-46CF-A98A-2A5DFF62E9D7}" type="parTrans" cxnId="{0F6D4714-2997-463B-91D4-2E9308B1B11A}">
      <dgm:prSet/>
      <dgm:spPr/>
      <dgm:t>
        <a:bodyPr/>
        <a:lstStyle/>
        <a:p>
          <a:endParaRPr lang="en-US"/>
        </a:p>
      </dgm:t>
    </dgm:pt>
    <dgm:pt modelId="{DE84BDBA-AE1E-4642-8BF7-FB6C70EEB5C1}" type="sibTrans" cxnId="{0F6D4714-2997-463B-91D4-2E9308B1B11A}">
      <dgm:prSet/>
      <dgm:spPr/>
      <dgm:t>
        <a:bodyPr/>
        <a:lstStyle/>
        <a:p>
          <a:endParaRPr lang="en-US"/>
        </a:p>
      </dgm:t>
    </dgm:pt>
    <dgm:pt modelId="{90C4B22B-C26C-4C1C-9F3B-351BEB0EF72D}">
      <dgm:prSet custT="1"/>
      <dgm:spPr/>
      <dgm:t>
        <a:bodyPr/>
        <a:lstStyle/>
        <a:p>
          <a:r>
            <a:rPr lang="en-US" sz="1400" dirty="0"/>
            <a:t>7 individuals over 55 </a:t>
          </a:r>
        </a:p>
      </dgm:t>
    </dgm:pt>
    <dgm:pt modelId="{9BEA1F0A-C5FC-431D-AACF-844B9AB26BDA}" type="parTrans" cxnId="{A2390FE5-217F-4D24-B330-9F403E69E51A}">
      <dgm:prSet/>
      <dgm:spPr/>
      <dgm:t>
        <a:bodyPr/>
        <a:lstStyle/>
        <a:p>
          <a:endParaRPr lang="en-US"/>
        </a:p>
      </dgm:t>
    </dgm:pt>
    <dgm:pt modelId="{8FADA0F9-27BB-4454-9D00-97ADEE59751E}" type="sibTrans" cxnId="{A2390FE5-217F-4D24-B330-9F403E69E51A}">
      <dgm:prSet/>
      <dgm:spPr/>
      <dgm:t>
        <a:bodyPr/>
        <a:lstStyle/>
        <a:p>
          <a:endParaRPr lang="en-US"/>
        </a:p>
      </dgm:t>
    </dgm:pt>
    <dgm:pt modelId="{4CBCBB5E-AD85-4FA9-AC95-7E06729BA9CF}">
      <dgm:prSet custT="1"/>
      <dgm:spPr/>
      <dgm:t>
        <a:bodyPr/>
        <a:lstStyle/>
        <a:p>
          <a:r>
            <a:rPr lang="en-US" sz="1400" dirty="0"/>
            <a:t>11 individuals exited shelter</a:t>
          </a:r>
        </a:p>
      </dgm:t>
    </dgm:pt>
    <dgm:pt modelId="{C5D1A925-51B0-4253-A1D3-59DC3871AC46}" type="parTrans" cxnId="{ED469730-D92B-43D8-849E-E6E20CC7FC9E}">
      <dgm:prSet/>
      <dgm:spPr/>
      <dgm:t>
        <a:bodyPr/>
        <a:lstStyle/>
        <a:p>
          <a:endParaRPr lang="en-US"/>
        </a:p>
      </dgm:t>
    </dgm:pt>
    <dgm:pt modelId="{2ACD948F-4F93-4D64-B017-960A13E5E7A6}" type="sibTrans" cxnId="{ED469730-D92B-43D8-849E-E6E20CC7FC9E}">
      <dgm:prSet/>
      <dgm:spPr/>
      <dgm:t>
        <a:bodyPr/>
        <a:lstStyle/>
        <a:p>
          <a:endParaRPr lang="en-US"/>
        </a:p>
      </dgm:t>
    </dgm:pt>
    <dgm:pt modelId="{8D6CD5AD-E324-4DD1-93EF-184867195E5A}">
      <dgm:prSet/>
      <dgm:spPr/>
      <dgm:t>
        <a:bodyPr/>
        <a:lstStyle/>
        <a:p>
          <a:pPr>
            <a:defRPr b="1"/>
          </a:pPr>
          <a:r>
            <a:rPr lang="en-US"/>
            <a:t>County Program</a:t>
          </a:r>
        </a:p>
      </dgm:t>
    </dgm:pt>
    <dgm:pt modelId="{F9B9A3B4-C9A9-4925-B930-628FCD076657}" type="parTrans" cxnId="{2A31E18A-65F5-46E3-AFE4-2B3DB463E43C}">
      <dgm:prSet/>
      <dgm:spPr/>
      <dgm:t>
        <a:bodyPr/>
        <a:lstStyle/>
        <a:p>
          <a:endParaRPr lang="en-US"/>
        </a:p>
      </dgm:t>
    </dgm:pt>
    <dgm:pt modelId="{23A9B1FE-40CA-4F45-B9BC-37F7FD349B9B}" type="sibTrans" cxnId="{2A31E18A-65F5-46E3-AFE4-2B3DB463E43C}">
      <dgm:prSet/>
      <dgm:spPr/>
      <dgm:t>
        <a:bodyPr/>
        <a:lstStyle/>
        <a:p>
          <a:endParaRPr lang="en-US"/>
        </a:p>
      </dgm:t>
    </dgm:pt>
    <dgm:pt modelId="{27F25461-FFF8-4B95-B4EC-6E6F15D688AD}">
      <dgm:prSet custT="1"/>
      <dgm:spPr/>
      <dgm:t>
        <a:bodyPr/>
        <a:lstStyle/>
        <a:p>
          <a:r>
            <a:rPr lang="en-US" sz="1400" dirty="0"/>
            <a:t>Paid $750 per month per unit February to June 30, 2025</a:t>
          </a:r>
        </a:p>
      </dgm:t>
    </dgm:pt>
    <dgm:pt modelId="{12D075A7-2844-482D-889C-B3671A6AA4B3}" type="parTrans" cxnId="{D8E1CA3D-B1FC-487D-B3EC-E97EA50EB2D9}">
      <dgm:prSet/>
      <dgm:spPr/>
      <dgm:t>
        <a:bodyPr/>
        <a:lstStyle/>
        <a:p>
          <a:endParaRPr lang="en-US"/>
        </a:p>
      </dgm:t>
    </dgm:pt>
    <dgm:pt modelId="{7592319F-75FF-4BFD-8B76-D22EF000C16D}" type="sibTrans" cxnId="{D8E1CA3D-B1FC-487D-B3EC-E97EA50EB2D9}">
      <dgm:prSet/>
      <dgm:spPr/>
      <dgm:t>
        <a:bodyPr/>
        <a:lstStyle/>
        <a:p>
          <a:endParaRPr lang="en-US"/>
        </a:p>
      </dgm:t>
    </dgm:pt>
    <dgm:pt modelId="{622BD85D-5090-4E65-8BCE-67E7514039E5}">
      <dgm:prSet custT="1"/>
      <dgm:spPr/>
      <dgm:t>
        <a:bodyPr/>
        <a:lstStyle/>
        <a:p>
          <a:r>
            <a:rPr lang="en-US" sz="1400" dirty="0"/>
            <a:t>Publix gift card $100/month</a:t>
          </a:r>
        </a:p>
      </dgm:t>
    </dgm:pt>
    <dgm:pt modelId="{28945486-18BD-4B01-9C3A-EDD236278E4E}" type="parTrans" cxnId="{6A529035-A9C4-499F-AE2A-23882C9AECDF}">
      <dgm:prSet/>
      <dgm:spPr/>
      <dgm:t>
        <a:bodyPr/>
        <a:lstStyle/>
        <a:p>
          <a:endParaRPr lang="en-US"/>
        </a:p>
      </dgm:t>
    </dgm:pt>
    <dgm:pt modelId="{2C6E6248-DE54-4BE7-AE53-AED680C2A601}" type="sibTrans" cxnId="{6A529035-A9C4-499F-AE2A-23882C9AECDF}">
      <dgm:prSet/>
      <dgm:spPr/>
      <dgm:t>
        <a:bodyPr/>
        <a:lstStyle/>
        <a:p>
          <a:endParaRPr lang="en-US"/>
        </a:p>
      </dgm:t>
    </dgm:pt>
    <dgm:pt modelId="{00E3F191-E1BC-4CAD-86F0-7A1AF1EC70C6}">
      <dgm:prSet custT="1"/>
      <dgm:spPr/>
      <dgm:t>
        <a:bodyPr/>
        <a:lstStyle/>
        <a:p>
          <a:r>
            <a:rPr lang="en-US" sz="1400" dirty="0"/>
            <a:t>Move in costs = $1250 each unit</a:t>
          </a:r>
        </a:p>
      </dgm:t>
    </dgm:pt>
    <dgm:pt modelId="{F8ACCA90-016B-48B2-9687-975308CF0CDF}" type="parTrans" cxnId="{2EAE1829-A154-4470-B5C8-B4F4F55FDE0D}">
      <dgm:prSet/>
      <dgm:spPr/>
      <dgm:t>
        <a:bodyPr/>
        <a:lstStyle/>
        <a:p>
          <a:endParaRPr lang="en-US"/>
        </a:p>
      </dgm:t>
    </dgm:pt>
    <dgm:pt modelId="{7A0ADB6A-D923-49D9-95F0-AFD2CC67398F}" type="sibTrans" cxnId="{2EAE1829-A154-4470-B5C8-B4F4F55FDE0D}">
      <dgm:prSet/>
      <dgm:spPr/>
      <dgm:t>
        <a:bodyPr/>
        <a:lstStyle/>
        <a:p>
          <a:endParaRPr lang="en-US"/>
        </a:p>
      </dgm:t>
    </dgm:pt>
    <dgm:pt modelId="{B0C889B6-882D-43CF-B61F-129D99760DCA}">
      <dgm:prSet/>
      <dgm:spPr/>
      <dgm:t>
        <a:bodyPr/>
        <a:lstStyle/>
        <a:p>
          <a:pPr>
            <a:defRPr b="1"/>
          </a:pPr>
          <a:r>
            <a:rPr lang="en-US"/>
            <a:t>TOTAL : $76,250 to house 18 people for 5 months</a:t>
          </a:r>
        </a:p>
      </dgm:t>
    </dgm:pt>
    <dgm:pt modelId="{59658D95-F74E-4209-ACA7-0E02A7B4D62A}" type="parTrans" cxnId="{2311295A-FF8D-4F0F-9F1F-9E6A88213139}">
      <dgm:prSet/>
      <dgm:spPr/>
      <dgm:t>
        <a:bodyPr/>
        <a:lstStyle/>
        <a:p>
          <a:endParaRPr lang="en-US"/>
        </a:p>
      </dgm:t>
    </dgm:pt>
    <dgm:pt modelId="{8262272B-299F-4937-8DAD-EBF94A71DA45}" type="sibTrans" cxnId="{2311295A-FF8D-4F0F-9F1F-9E6A88213139}">
      <dgm:prSet/>
      <dgm:spPr/>
      <dgm:t>
        <a:bodyPr/>
        <a:lstStyle/>
        <a:p>
          <a:endParaRPr lang="en-US"/>
        </a:p>
      </dgm:t>
    </dgm:pt>
    <dgm:pt modelId="{250A9C94-71FA-4353-952F-D9774029C236}">
      <dgm:prSet custT="1"/>
      <dgm:spPr/>
      <dgm:t>
        <a:bodyPr/>
        <a:lstStyle/>
        <a:p>
          <a:r>
            <a:rPr lang="en-US" sz="1400" dirty="0"/>
            <a:t>As compared to total costs in shelter : $122,526 to shelter 18 people for 5 months  </a:t>
          </a:r>
        </a:p>
      </dgm:t>
    </dgm:pt>
    <dgm:pt modelId="{EBC6D34F-06AA-40DF-87E9-E6784CD93D72}" type="parTrans" cxnId="{BB407046-8034-4C6C-BF9A-1E128353DBE2}">
      <dgm:prSet/>
      <dgm:spPr/>
      <dgm:t>
        <a:bodyPr/>
        <a:lstStyle/>
        <a:p>
          <a:endParaRPr lang="en-US"/>
        </a:p>
      </dgm:t>
    </dgm:pt>
    <dgm:pt modelId="{4B9CA99F-AEFF-43A2-92D4-7D9A6E4DB811}" type="sibTrans" cxnId="{BB407046-8034-4C6C-BF9A-1E128353DBE2}">
      <dgm:prSet/>
      <dgm:spPr/>
      <dgm:t>
        <a:bodyPr/>
        <a:lstStyle/>
        <a:p>
          <a:endParaRPr lang="en-US"/>
        </a:p>
      </dgm:t>
    </dgm:pt>
    <dgm:pt modelId="{2B84C94F-AC87-46FC-8FFC-E487DE8E8C94}" type="pres">
      <dgm:prSet presAssocID="{8FCC6877-7D60-4FEE-962E-ABD1EF9CC316}" presName="root" presStyleCnt="0">
        <dgm:presLayoutVars>
          <dgm:dir/>
          <dgm:resizeHandles val="exact"/>
        </dgm:presLayoutVars>
      </dgm:prSet>
      <dgm:spPr/>
    </dgm:pt>
    <dgm:pt modelId="{26671A3D-FD58-4B05-96B2-C219810E8A98}" type="pres">
      <dgm:prSet presAssocID="{058FE0DA-0010-41E0-B139-8346FAE3DB17}" presName="compNode" presStyleCnt="0"/>
      <dgm:spPr/>
    </dgm:pt>
    <dgm:pt modelId="{18659038-C023-4FCD-8D0B-3C7DEC1DC235}" type="pres">
      <dgm:prSet presAssocID="{058FE0DA-0010-41E0-B139-8346FAE3DB17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ilding"/>
        </a:ext>
      </dgm:extLst>
    </dgm:pt>
    <dgm:pt modelId="{2869A712-283D-45D0-A5C7-6FBE77D3D164}" type="pres">
      <dgm:prSet presAssocID="{058FE0DA-0010-41E0-B139-8346FAE3DB17}" presName="iconSpace" presStyleCnt="0"/>
      <dgm:spPr/>
    </dgm:pt>
    <dgm:pt modelId="{0BD31A34-C01F-42A0-8152-64B7C8920CCC}" type="pres">
      <dgm:prSet presAssocID="{058FE0DA-0010-41E0-B139-8346FAE3DB17}" presName="parTx" presStyleLbl="revTx" presStyleIdx="0" presStyleCnt="8">
        <dgm:presLayoutVars>
          <dgm:chMax val="0"/>
          <dgm:chPref val="0"/>
        </dgm:presLayoutVars>
      </dgm:prSet>
      <dgm:spPr/>
    </dgm:pt>
    <dgm:pt modelId="{A3E3A8D0-F093-42C7-93CC-1ABE580E0AFC}" type="pres">
      <dgm:prSet presAssocID="{058FE0DA-0010-41E0-B139-8346FAE3DB17}" presName="txSpace" presStyleCnt="0"/>
      <dgm:spPr/>
    </dgm:pt>
    <dgm:pt modelId="{02EC9444-3D9C-494E-97B2-58144FDEADBF}" type="pres">
      <dgm:prSet presAssocID="{058FE0DA-0010-41E0-B139-8346FAE3DB17}" presName="desTx" presStyleLbl="revTx" presStyleIdx="1" presStyleCnt="8">
        <dgm:presLayoutVars/>
      </dgm:prSet>
      <dgm:spPr/>
    </dgm:pt>
    <dgm:pt modelId="{1A3DFB50-F60F-4D08-A61E-E0BAED8C4A2C}" type="pres">
      <dgm:prSet presAssocID="{560DFCC7-2E7C-46DD-A8B5-D9B5A3490ECA}" presName="sibTrans" presStyleCnt="0"/>
      <dgm:spPr/>
    </dgm:pt>
    <dgm:pt modelId="{C10E37D5-AC85-4F51-932E-F286E0DB9891}" type="pres">
      <dgm:prSet presAssocID="{2F4C17AD-DE75-4849-BCE9-09E79EDDB273}" presName="compNode" presStyleCnt="0"/>
      <dgm:spPr/>
    </dgm:pt>
    <dgm:pt modelId="{9A5D20B6-5F86-45C3-A4A2-66544663CBFB}" type="pres">
      <dgm:prSet presAssocID="{2F4C17AD-DE75-4849-BCE9-09E79EDDB273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burban scene"/>
        </a:ext>
      </dgm:extLst>
    </dgm:pt>
    <dgm:pt modelId="{AE747925-7609-41CE-A317-486AA7B4D478}" type="pres">
      <dgm:prSet presAssocID="{2F4C17AD-DE75-4849-BCE9-09E79EDDB273}" presName="iconSpace" presStyleCnt="0"/>
      <dgm:spPr/>
    </dgm:pt>
    <dgm:pt modelId="{6DE5A35D-DCD7-4C69-9325-554FF62A4FFD}" type="pres">
      <dgm:prSet presAssocID="{2F4C17AD-DE75-4849-BCE9-09E79EDDB273}" presName="parTx" presStyleLbl="revTx" presStyleIdx="2" presStyleCnt="8">
        <dgm:presLayoutVars>
          <dgm:chMax val="0"/>
          <dgm:chPref val="0"/>
        </dgm:presLayoutVars>
      </dgm:prSet>
      <dgm:spPr/>
    </dgm:pt>
    <dgm:pt modelId="{D4E672AC-82F3-4337-9DEA-6EF396A6C006}" type="pres">
      <dgm:prSet presAssocID="{2F4C17AD-DE75-4849-BCE9-09E79EDDB273}" presName="txSpace" presStyleCnt="0"/>
      <dgm:spPr/>
    </dgm:pt>
    <dgm:pt modelId="{CB9EB5DD-5D90-426F-B3DC-114158300B40}" type="pres">
      <dgm:prSet presAssocID="{2F4C17AD-DE75-4849-BCE9-09E79EDDB273}" presName="desTx" presStyleLbl="revTx" presStyleIdx="3" presStyleCnt="8">
        <dgm:presLayoutVars/>
      </dgm:prSet>
      <dgm:spPr/>
    </dgm:pt>
    <dgm:pt modelId="{40995AEA-475E-4FEB-A288-53648013BD04}" type="pres">
      <dgm:prSet presAssocID="{BDBAE7C7-563A-4ECD-A576-6DEB89BE3A3F}" presName="sibTrans" presStyleCnt="0"/>
      <dgm:spPr/>
    </dgm:pt>
    <dgm:pt modelId="{01959030-D57D-42D6-B665-D68B23A7E107}" type="pres">
      <dgm:prSet presAssocID="{8D6CD5AD-E324-4DD1-93EF-184867195E5A}" presName="compNode" presStyleCnt="0"/>
      <dgm:spPr/>
    </dgm:pt>
    <dgm:pt modelId="{E24DD05F-684E-482B-AD38-A7D6F397E3BB}" type="pres">
      <dgm:prSet presAssocID="{8D6CD5AD-E324-4DD1-93EF-184867195E5A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"/>
        </a:ext>
      </dgm:extLst>
    </dgm:pt>
    <dgm:pt modelId="{41D70561-56AA-4CFE-936F-D190D3D3AA2C}" type="pres">
      <dgm:prSet presAssocID="{8D6CD5AD-E324-4DD1-93EF-184867195E5A}" presName="iconSpace" presStyleCnt="0"/>
      <dgm:spPr/>
    </dgm:pt>
    <dgm:pt modelId="{2B02FC21-826C-48B4-BA74-458467543C6E}" type="pres">
      <dgm:prSet presAssocID="{8D6CD5AD-E324-4DD1-93EF-184867195E5A}" presName="parTx" presStyleLbl="revTx" presStyleIdx="4" presStyleCnt="8">
        <dgm:presLayoutVars>
          <dgm:chMax val="0"/>
          <dgm:chPref val="0"/>
        </dgm:presLayoutVars>
      </dgm:prSet>
      <dgm:spPr/>
    </dgm:pt>
    <dgm:pt modelId="{EC0959E4-5FD9-4A3F-BDD6-2292E55DC8A1}" type="pres">
      <dgm:prSet presAssocID="{8D6CD5AD-E324-4DD1-93EF-184867195E5A}" presName="txSpace" presStyleCnt="0"/>
      <dgm:spPr/>
    </dgm:pt>
    <dgm:pt modelId="{3F034A99-739A-4379-83BD-5229D3CB90C8}" type="pres">
      <dgm:prSet presAssocID="{8D6CD5AD-E324-4DD1-93EF-184867195E5A}" presName="desTx" presStyleLbl="revTx" presStyleIdx="5" presStyleCnt="8">
        <dgm:presLayoutVars/>
      </dgm:prSet>
      <dgm:spPr/>
    </dgm:pt>
    <dgm:pt modelId="{CDC9958D-1715-45C9-8A9A-83211E5FD413}" type="pres">
      <dgm:prSet presAssocID="{23A9B1FE-40CA-4F45-B9BC-37F7FD349B9B}" presName="sibTrans" presStyleCnt="0"/>
      <dgm:spPr/>
    </dgm:pt>
    <dgm:pt modelId="{2422282E-AA58-473C-BBCF-24C30BBC0402}" type="pres">
      <dgm:prSet presAssocID="{B0C889B6-882D-43CF-B61F-129D99760DCA}" presName="compNode" presStyleCnt="0"/>
      <dgm:spPr/>
    </dgm:pt>
    <dgm:pt modelId="{5AD787B1-56AE-4AEC-BC8B-2A387332908F}" type="pres">
      <dgm:prSet presAssocID="{B0C889B6-882D-43CF-B61F-129D99760DCA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use"/>
        </a:ext>
      </dgm:extLst>
    </dgm:pt>
    <dgm:pt modelId="{2AEA585B-5F09-49A7-9475-5846D2D6AA5E}" type="pres">
      <dgm:prSet presAssocID="{B0C889B6-882D-43CF-B61F-129D99760DCA}" presName="iconSpace" presStyleCnt="0"/>
      <dgm:spPr/>
    </dgm:pt>
    <dgm:pt modelId="{B6AD444A-1755-4077-AEEE-A123E0FE83C9}" type="pres">
      <dgm:prSet presAssocID="{B0C889B6-882D-43CF-B61F-129D99760DCA}" presName="parTx" presStyleLbl="revTx" presStyleIdx="6" presStyleCnt="8">
        <dgm:presLayoutVars>
          <dgm:chMax val="0"/>
          <dgm:chPref val="0"/>
        </dgm:presLayoutVars>
      </dgm:prSet>
      <dgm:spPr/>
    </dgm:pt>
    <dgm:pt modelId="{E99EFE0C-DCB6-4F16-AC37-B284296AC63C}" type="pres">
      <dgm:prSet presAssocID="{B0C889B6-882D-43CF-B61F-129D99760DCA}" presName="txSpace" presStyleCnt="0"/>
      <dgm:spPr/>
    </dgm:pt>
    <dgm:pt modelId="{BFD547B2-2D1C-405A-94C3-5FCB28DD868E}" type="pres">
      <dgm:prSet presAssocID="{B0C889B6-882D-43CF-B61F-129D99760DCA}" presName="desTx" presStyleLbl="revTx" presStyleIdx="7" presStyleCnt="8">
        <dgm:presLayoutVars/>
      </dgm:prSet>
      <dgm:spPr/>
    </dgm:pt>
  </dgm:ptLst>
  <dgm:cxnLst>
    <dgm:cxn modelId="{0F6D4714-2997-463B-91D4-2E9308B1B11A}" srcId="{2F4C17AD-DE75-4849-BCE9-09E79EDDB273}" destId="{25846DEC-3A2D-49EC-8D77-422B7D09B290}" srcOrd="0" destOrd="0" parTransId="{F11400FC-4C9B-46CF-A98A-2A5DFF62E9D7}" sibTransId="{DE84BDBA-AE1E-4642-8BF7-FB6C70EEB5C1}"/>
    <dgm:cxn modelId="{4E77DE17-760B-4254-BCCF-EF4BCC89799E}" type="presOf" srcId="{058FE0DA-0010-41E0-B139-8346FAE3DB17}" destId="{0BD31A34-C01F-42A0-8152-64B7C8920CCC}" srcOrd="0" destOrd="0" presId="urn:microsoft.com/office/officeart/2018/5/layout/CenteredIconLabelDescriptionList"/>
    <dgm:cxn modelId="{E6762B1B-4BD3-4F45-96C5-EC393BD1FC11}" type="presOf" srcId="{8D6CD5AD-E324-4DD1-93EF-184867195E5A}" destId="{2B02FC21-826C-48B4-BA74-458467543C6E}" srcOrd="0" destOrd="0" presId="urn:microsoft.com/office/officeart/2018/5/layout/CenteredIconLabelDescriptionList"/>
    <dgm:cxn modelId="{21285423-868F-470C-AAF4-743E6B84291B}" srcId="{8FCC6877-7D60-4FEE-962E-ABD1EF9CC316}" destId="{2F4C17AD-DE75-4849-BCE9-09E79EDDB273}" srcOrd="1" destOrd="0" parTransId="{37EBF48B-3E09-4BA9-9E71-1119CE75587C}" sibTransId="{BDBAE7C7-563A-4ECD-A576-6DEB89BE3A3F}"/>
    <dgm:cxn modelId="{2EAE1829-A154-4470-B5C8-B4F4F55FDE0D}" srcId="{8D6CD5AD-E324-4DD1-93EF-184867195E5A}" destId="{00E3F191-E1BC-4CAD-86F0-7A1AF1EC70C6}" srcOrd="2" destOrd="0" parTransId="{F8ACCA90-016B-48B2-9687-975308CF0CDF}" sibTransId="{7A0ADB6A-D923-49D9-95F0-AFD2CC67398F}"/>
    <dgm:cxn modelId="{ED469730-D92B-43D8-849E-E6E20CC7FC9E}" srcId="{2F4C17AD-DE75-4849-BCE9-09E79EDDB273}" destId="{4CBCBB5E-AD85-4FA9-AC95-7E06729BA9CF}" srcOrd="2" destOrd="0" parTransId="{C5D1A925-51B0-4253-A1D3-59DC3871AC46}" sibTransId="{2ACD948F-4F93-4D64-B017-960A13E5E7A6}"/>
    <dgm:cxn modelId="{6A529035-A9C4-499F-AE2A-23882C9AECDF}" srcId="{8D6CD5AD-E324-4DD1-93EF-184867195E5A}" destId="{622BD85D-5090-4E65-8BCE-67E7514039E5}" srcOrd="1" destOrd="0" parTransId="{28945486-18BD-4B01-9C3A-EDD236278E4E}" sibTransId="{2C6E6248-DE54-4BE7-AE53-AED680C2A601}"/>
    <dgm:cxn modelId="{D8E1CA3D-B1FC-487D-B3EC-E97EA50EB2D9}" srcId="{8D6CD5AD-E324-4DD1-93EF-184867195E5A}" destId="{27F25461-FFF8-4B95-B4EC-6E6F15D688AD}" srcOrd="0" destOrd="0" parTransId="{12D075A7-2844-482D-889C-B3671A6AA4B3}" sibTransId="{7592319F-75FF-4BFD-8B76-D22EF000C16D}"/>
    <dgm:cxn modelId="{1CB7663F-A4B8-4551-AFB2-87F7FD0D3F00}" type="presOf" srcId="{25846DEC-3A2D-49EC-8D77-422B7D09B290}" destId="{CB9EB5DD-5D90-426F-B3DC-114158300B40}" srcOrd="0" destOrd="0" presId="urn:microsoft.com/office/officeart/2018/5/layout/CenteredIconLabelDescriptionList"/>
    <dgm:cxn modelId="{B04F6D5F-68F1-40BB-BFBC-861B4D2310F1}" type="presOf" srcId="{90C4B22B-C26C-4C1C-9F3B-351BEB0EF72D}" destId="{CB9EB5DD-5D90-426F-B3DC-114158300B40}" srcOrd="0" destOrd="1" presId="urn:microsoft.com/office/officeart/2018/5/layout/CenteredIconLabelDescriptionList"/>
    <dgm:cxn modelId="{A6FE6141-A55D-431A-91F7-5A022ED00CCA}" type="presOf" srcId="{00E3F191-E1BC-4CAD-86F0-7A1AF1EC70C6}" destId="{3F034A99-739A-4379-83BD-5229D3CB90C8}" srcOrd="0" destOrd="2" presId="urn:microsoft.com/office/officeart/2018/5/layout/CenteredIconLabelDescriptionList"/>
    <dgm:cxn modelId="{BB407046-8034-4C6C-BF9A-1E128353DBE2}" srcId="{B0C889B6-882D-43CF-B61F-129D99760DCA}" destId="{250A9C94-71FA-4353-952F-D9774029C236}" srcOrd="0" destOrd="0" parTransId="{EBC6D34F-06AA-40DF-87E9-E6784CD93D72}" sibTransId="{4B9CA99F-AEFF-43A2-92D4-7D9A6E4DB811}"/>
    <dgm:cxn modelId="{19A30569-935F-4EEC-8FAC-971B698F854E}" type="presOf" srcId="{8FCC6877-7D60-4FEE-962E-ABD1EF9CC316}" destId="{2B84C94F-AC87-46FC-8FFC-E487DE8E8C94}" srcOrd="0" destOrd="0" presId="urn:microsoft.com/office/officeart/2018/5/layout/CenteredIconLabelDescriptionList"/>
    <dgm:cxn modelId="{35946254-E966-4356-B99E-F802E7C43618}" type="presOf" srcId="{2F4C17AD-DE75-4849-BCE9-09E79EDDB273}" destId="{6DE5A35D-DCD7-4C69-9325-554FF62A4FFD}" srcOrd="0" destOrd="0" presId="urn:microsoft.com/office/officeart/2018/5/layout/CenteredIconLabelDescriptionList"/>
    <dgm:cxn modelId="{766AF775-97B3-487A-B31B-EF1829CDFBE1}" type="presOf" srcId="{250A9C94-71FA-4353-952F-D9774029C236}" destId="{BFD547B2-2D1C-405A-94C3-5FCB28DD868E}" srcOrd="0" destOrd="0" presId="urn:microsoft.com/office/officeart/2018/5/layout/CenteredIconLabelDescriptionList"/>
    <dgm:cxn modelId="{2311295A-FF8D-4F0F-9F1F-9E6A88213139}" srcId="{8FCC6877-7D60-4FEE-962E-ABD1EF9CC316}" destId="{B0C889B6-882D-43CF-B61F-129D99760DCA}" srcOrd="3" destOrd="0" parTransId="{59658D95-F74E-4209-ACA7-0E02A7B4D62A}" sibTransId="{8262272B-299F-4937-8DAD-EBF94A71DA45}"/>
    <dgm:cxn modelId="{E830AD83-F816-41EE-B194-5E87F8E9BD52}" type="presOf" srcId="{27F25461-FFF8-4B95-B4EC-6E6F15D688AD}" destId="{3F034A99-739A-4379-83BD-5229D3CB90C8}" srcOrd="0" destOrd="0" presId="urn:microsoft.com/office/officeart/2018/5/layout/CenteredIconLabelDescriptionList"/>
    <dgm:cxn modelId="{EFBC9489-098A-4670-8EEC-081F63B6EA58}" type="presOf" srcId="{4CBCBB5E-AD85-4FA9-AC95-7E06729BA9CF}" destId="{CB9EB5DD-5D90-426F-B3DC-114158300B40}" srcOrd="0" destOrd="2" presId="urn:microsoft.com/office/officeart/2018/5/layout/CenteredIconLabelDescriptionList"/>
    <dgm:cxn modelId="{2A31E18A-65F5-46E3-AFE4-2B3DB463E43C}" srcId="{8FCC6877-7D60-4FEE-962E-ABD1EF9CC316}" destId="{8D6CD5AD-E324-4DD1-93EF-184867195E5A}" srcOrd="2" destOrd="0" parTransId="{F9B9A3B4-C9A9-4925-B930-628FCD076657}" sibTransId="{23A9B1FE-40CA-4F45-B9BC-37F7FD349B9B}"/>
    <dgm:cxn modelId="{7C04BD9E-06D1-4592-9954-1331DFB253F8}" type="presOf" srcId="{622BD85D-5090-4E65-8BCE-67E7514039E5}" destId="{3F034A99-739A-4379-83BD-5229D3CB90C8}" srcOrd="0" destOrd="1" presId="urn:microsoft.com/office/officeart/2018/5/layout/CenteredIconLabelDescriptionList"/>
    <dgm:cxn modelId="{13C115D9-3E51-43A8-B413-F6D4042600B3}" srcId="{8FCC6877-7D60-4FEE-962E-ABD1EF9CC316}" destId="{058FE0DA-0010-41E0-B139-8346FAE3DB17}" srcOrd="0" destOrd="0" parTransId="{ABBDE715-E256-4FBB-8EBF-E328DDEC0F8F}" sibTransId="{560DFCC7-2E7C-46DD-A8B5-D9B5A3490ECA}"/>
    <dgm:cxn modelId="{A2390FE5-217F-4D24-B330-9F403E69E51A}" srcId="{2F4C17AD-DE75-4849-BCE9-09E79EDDB273}" destId="{90C4B22B-C26C-4C1C-9F3B-351BEB0EF72D}" srcOrd="1" destOrd="0" parTransId="{9BEA1F0A-C5FC-431D-AACF-844B9AB26BDA}" sibTransId="{8FADA0F9-27BB-4454-9D00-97ADEE59751E}"/>
    <dgm:cxn modelId="{4387C2ED-E8E9-47BB-9237-87838EFA1542}" type="presOf" srcId="{B0C889B6-882D-43CF-B61F-129D99760DCA}" destId="{B6AD444A-1755-4077-AEEE-A123E0FE83C9}" srcOrd="0" destOrd="0" presId="urn:microsoft.com/office/officeart/2018/5/layout/CenteredIconLabelDescriptionList"/>
    <dgm:cxn modelId="{93D5EB34-BB41-48E2-B3CB-9CA79981AEA7}" type="presParOf" srcId="{2B84C94F-AC87-46FC-8FFC-E487DE8E8C94}" destId="{26671A3D-FD58-4B05-96B2-C219810E8A98}" srcOrd="0" destOrd="0" presId="urn:microsoft.com/office/officeart/2018/5/layout/CenteredIconLabelDescriptionList"/>
    <dgm:cxn modelId="{10C1421E-A43E-4774-A1F2-388D7A4D3A29}" type="presParOf" srcId="{26671A3D-FD58-4B05-96B2-C219810E8A98}" destId="{18659038-C023-4FCD-8D0B-3C7DEC1DC235}" srcOrd="0" destOrd="0" presId="urn:microsoft.com/office/officeart/2018/5/layout/CenteredIconLabelDescriptionList"/>
    <dgm:cxn modelId="{D6666A8D-C758-4B6F-A6D1-6A8C5D4F989F}" type="presParOf" srcId="{26671A3D-FD58-4B05-96B2-C219810E8A98}" destId="{2869A712-283D-45D0-A5C7-6FBE77D3D164}" srcOrd="1" destOrd="0" presId="urn:microsoft.com/office/officeart/2018/5/layout/CenteredIconLabelDescriptionList"/>
    <dgm:cxn modelId="{AEDBE3E1-E64D-401E-80BB-C1971D605536}" type="presParOf" srcId="{26671A3D-FD58-4B05-96B2-C219810E8A98}" destId="{0BD31A34-C01F-42A0-8152-64B7C8920CCC}" srcOrd="2" destOrd="0" presId="urn:microsoft.com/office/officeart/2018/5/layout/CenteredIconLabelDescriptionList"/>
    <dgm:cxn modelId="{514AC46C-AAF5-4534-A8EB-FDC4F9040421}" type="presParOf" srcId="{26671A3D-FD58-4B05-96B2-C219810E8A98}" destId="{A3E3A8D0-F093-42C7-93CC-1ABE580E0AFC}" srcOrd="3" destOrd="0" presId="urn:microsoft.com/office/officeart/2018/5/layout/CenteredIconLabelDescriptionList"/>
    <dgm:cxn modelId="{992D79E8-A57F-4D2B-B4BA-975FB9BBAB6F}" type="presParOf" srcId="{26671A3D-FD58-4B05-96B2-C219810E8A98}" destId="{02EC9444-3D9C-494E-97B2-58144FDEADBF}" srcOrd="4" destOrd="0" presId="urn:microsoft.com/office/officeart/2018/5/layout/CenteredIconLabelDescriptionList"/>
    <dgm:cxn modelId="{B1BE990A-8434-4A78-9741-0FDBB2EE1C77}" type="presParOf" srcId="{2B84C94F-AC87-46FC-8FFC-E487DE8E8C94}" destId="{1A3DFB50-F60F-4D08-A61E-E0BAED8C4A2C}" srcOrd="1" destOrd="0" presId="urn:microsoft.com/office/officeart/2018/5/layout/CenteredIconLabelDescriptionList"/>
    <dgm:cxn modelId="{29361E8B-1334-4738-9815-949CF6EBA49D}" type="presParOf" srcId="{2B84C94F-AC87-46FC-8FFC-E487DE8E8C94}" destId="{C10E37D5-AC85-4F51-932E-F286E0DB9891}" srcOrd="2" destOrd="0" presId="urn:microsoft.com/office/officeart/2018/5/layout/CenteredIconLabelDescriptionList"/>
    <dgm:cxn modelId="{E9678891-392A-4807-B78A-ABB0F939EA15}" type="presParOf" srcId="{C10E37D5-AC85-4F51-932E-F286E0DB9891}" destId="{9A5D20B6-5F86-45C3-A4A2-66544663CBFB}" srcOrd="0" destOrd="0" presId="urn:microsoft.com/office/officeart/2018/5/layout/CenteredIconLabelDescriptionList"/>
    <dgm:cxn modelId="{D3A04B56-E013-4E6F-87C1-9609644C5C42}" type="presParOf" srcId="{C10E37D5-AC85-4F51-932E-F286E0DB9891}" destId="{AE747925-7609-41CE-A317-486AA7B4D478}" srcOrd="1" destOrd="0" presId="urn:microsoft.com/office/officeart/2018/5/layout/CenteredIconLabelDescriptionList"/>
    <dgm:cxn modelId="{7477FA8C-E9D6-4CF3-BD23-F4F9E49FC550}" type="presParOf" srcId="{C10E37D5-AC85-4F51-932E-F286E0DB9891}" destId="{6DE5A35D-DCD7-4C69-9325-554FF62A4FFD}" srcOrd="2" destOrd="0" presId="urn:microsoft.com/office/officeart/2018/5/layout/CenteredIconLabelDescriptionList"/>
    <dgm:cxn modelId="{5ABAFAAD-F206-492E-826B-018D721EA96F}" type="presParOf" srcId="{C10E37D5-AC85-4F51-932E-F286E0DB9891}" destId="{D4E672AC-82F3-4337-9DEA-6EF396A6C006}" srcOrd="3" destOrd="0" presId="urn:microsoft.com/office/officeart/2018/5/layout/CenteredIconLabelDescriptionList"/>
    <dgm:cxn modelId="{8E80A6A5-ADB0-456C-AD2F-993F6F02FB70}" type="presParOf" srcId="{C10E37D5-AC85-4F51-932E-F286E0DB9891}" destId="{CB9EB5DD-5D90-426F-B3DC-114158300B40}" srcOrd="4" destOrd="0" presId="urn:microsoft.com/office/officeart/2018/5/layout/CenteredIconLabelDescriptionList"/>
    <dgm:cxn modelId="{FA27A07B-4308-4BCE-A65F-49355A4C150A}" type="presParOf" srcId="{2B84C94F-AC87-46FC-8FFC-E487DE8E8C94}" destId="{40995AEA-475E-4FEB-A288-53648013BD04}" srcOrd="3" destOrd="0" presId="urn:microsoft.com/office/officeart/2018/5/layout/CenteredIconLabelDescriptionList"/>
    <dgm:cxn modelId="{FDFE098E-A8EF-4F8F-902E-57C02D44A8FD}" type="presParOf" srcId="{2B84C94F-AC87-46FC-8FFC-E487DE8E8C94}" destId="{01959030-D57D-42D6-B665-D68B23A7E107}" srcOrd="4" destOrd="0" presId="urn:microsoft.com/office/officeart/2018/5/layout/CenteredIconLabelDescriptionList"/>
    <dgm:cxn modelId="{E17F02F0-2B98-4B7E-8FA4-B43C67594375}" type="presParOf" srcId="{01959030-D57D-42D6-B665-D68B23A7E107}" destId="{E24DD05F-684E-482B-AD38-A7D6F397E3BB}" srcOrd="0" destOrd="0" presId="urn:microsoft.com/office/officeart/2018/5/layout/CenteredIconLabelDescriptionList"/>
    <dgm:cxn modelId="{3567817D-489A-45A5-B7BB-C3FCC1BA8CE9}" type="presParOf" srcId="{01959030-D57D-42D6-B665-D68B23A7E107}" destId="{41D70561-56AA-4CFE-936F-D190D3D3AA2C}" srcOrd="1" destOrd="0" presId="urn:microsoft.com/office/officeart/2018/5/layout/CenteredIconLabelDescriptionList"/>
    <dgm:cxn modelId="{D10A24E4-BC2A-479D-A3E5-0F3BA9F3F959}" type="presParOf" srcId="{01959030-D57D-42D6-B665-D68B23A7E107}" destId="{2B02FC21-826C-48B4-BA74-458467543C6E}" srcOrd="2" destOrd="0" presId="urn:microsoft.com/office/officeart/2018/5/layout/CenteredIconLabelDescriptionList"/>
    <dgm:cxn modelId="{BA1F7DE1-0B55-44B7-8BED-5977B6E55750}" type="presParOf" srcId="{01959030-D57D-42D6-B665-D68B23A7E107}" destId="{EC0959E4-5FD9-4A3F-BDD6-2292E55DC8A1}" srcOrd="3" destOrd="0" presId="urn:microsoft.com/office/officeart/2018/5/layout/CenteredIconLabelDescriptionList"/>
    <dgm:cxn modelId="{2312B879-A389-4D4C-8E70-6FAA876F4CAB}" type="presParOf" srcId="{01959030-D57D-42D6-B665-D68B23A7E107}" destId="{3F034A99-739A-4379-83BD-5229D3CB90C8}" srcOrd="4" destOrd="0" presId="urn:microsoft.com/office/officeart/2018/5/layout/CenteredIconLabelDescriptionList"/>
    <dgm:cxn modelId="{F01C1973-F2BC-4A13-AF46-3FE5BCAA30FF}" type="presParOf" srcId="{2B84C94F-AC87-46FC-8FFC-E487DE8E8C94}" destId="{CDC9958D-1715-45C9-8A9A-83211E5FD413}" srcOrd="5" destOrd="0" presId="urn:microsoft.com/office/officeart/2018/5/layout/CenteredIconLabelDescriptionList"/>
    <dgm:cxn modelId="{53F6A8B8-E24C-4F13-8A5E-4F0803D92431}" type="presParOf" srcId="{2B84C94F-AC87-46FC-8FFC-E487DE8E8C94}" destId="{2422282E-AA58-473C-BBCF-24C30BBC0402}" srcOrd="6" destOrd="0" presId="urn:microsoft.com/office/officeart/2018/5/layout/CenteredIconLabelDescriptionList"/>
    <dgm:cxn modelId="{5FC2B42A-E4F0-42FA-8A9D-82C8F9A05093}" type="presParOf" srcId="{2422282E-AA58-473C-BBCF-24C30BBC0402}" destId="{5AD787B1-56AE-4AEC-BC8B-2A387332908F}" srcOrd="0" destOrd="0" presId="urn:microsoft.com/office/officeart/2018/5/layout/CenteredIconLabelDescriptionList"/>
    <dgm:cxn modelId="{347D0D5C-F14C-4346-A2EE-F1AD65C8FF40}" type="presParOf" srcId="{2422282E-AA58-473C-BBCF-24C30BBC0402}" destId="{2AEA585B-5F09-49A7-9475-5846D2D6AA5E}" srcOrd="1" destOrd="0" presId="urn:microsoft.com/office/officeart/2018/5/layout/CenteredIconLabelDescriptionList"/>
    <dgm:cxn modelId="{0853540A-7336-4122-A0AF-4C60A212AB70}" type="presParOf" srcId="{2422282E-AA58-473C-BBCF-24C30BBC0402}" destId="{B6AD444A-1755-4077-AEEE-A123E0FE83C9}" srcOrd="2" destOrd="0" presId="urn:microsoft.com/office/officeart/2018/5/layout/CenteredIconLabelDescriptionList"/>
    <dgm:cxn modelId="{10065410-2A30-4DD4-B4D4-35ECA412B32E}" type="presParOf" srcId="{2422282E-AA58-473C-BBCF-24C30BBC0402}" destId="{E99EFE0C-DCB6-4F16-AC37-B284296AC63C}" srcOrd="3" destOrd="0" presId="urn:microsoft.com/office/officeart/2018/5/layout/CenteredIconLabelDescriptionList"/>
    <dgm:cxn modelId="{39CA8903-3B0A-427B-9CE4-B4B4F9082950}" type="presParOf" srcId="{2422282E-AA58-473C-BBCF-24C30BBC0402}" destId="{BFD547B2-2D1C-405A-94C3-5FCB28DD868E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C04DDDF-D1F9-4C6E-9C04-7906CE65446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176BEE0-C8C7-42E0-98FF-FAE7DB8437E1}">
      <dgm:prSet/>
      <dgm:spPr/>
      <dgm:t>
        <a:bodyPr/>
        <a:lstStyle/>
        <a:p>
          <a:r>
            <a:rPr lang="en-US" dirty="0"/>
            <a:t>Bob Manne Foundation and Legal Aid Service of Broward County</a:t>
          </a:r>
        </a:p>
      </dgm:t>
    </dgm:pt>
    <dgm:pt modelId="{E9200139-404B-4449-8FF0-4215E4C31C5A}" type="parTrans" cxnId="{484BB8E8-1BB8-4BD6-AF28-F266D5857E00}">
      <dgm:prSet/>
      <dgm:spPr/>
      <dgm:t>
        <a:bodyPr/>
        <a:lstStyle/>
        <a:p>
          <a:endParaRPr lang="en-US"/>
        </a:p>
      </dgm:t>
    </dgm:pt>
    <dgm:pt modelId="{B72D8CD0-CB5D-499E-94E3-2A034C3D1D7F}" type="sibTrans" cxnId="{484BB8E8-1BB8-4BD6-AF28-F266D5857E00}">
      <dgm:prSet/>
      <dgm:spPr/>
      <dgm:t>
        <a:bodyPr/>
        <a:lstStyle/>
        <a:p>
          <a:endParaRPr lang="en-US"/>
        </a:p>
      </dgm:t>
    </dgm:pt>
    <dgm:pt modelId="{C82ED700-DA70-4820-82B6-15D699784F6C}">
      <dgm:prSet/>
      <dgm:spPr/>
      <dgm:t>
        <a:bodyPr/>
        <a:lstStyle/>
        <a:p>
          <a:r>
            <a:rPr lang="en-US"/>
            <a:t>BOCC dedicated $500,000 this FY – adds Coast to Coast Legal Aid</a:t>
          </a:r>
        </a:p>
      </dgm:t>
    </dgm:pt>
    <dgm:pt modelId="{931BA836-0A10-414E-A054-60E82E9DC661}" type="parTrans" cxnId="{A18413F2-CAA8-42B9-9EEF-9E2C277251BA}">
      <dgm:prSet/>
      <dgm:spPr/>
      <dgm:t>
        <a:bodyPr/>
        <a:lstStyle/>
        <a:p>
          <a:endParaRPr lang="en-US"/>
        </a:p>
      </dgm:t>
    </dgm:pt>
    <dgm:pt modelId="{559D84FA-4AD2-41B8-B6B9-548DCEA1CCD3}" type="sibTrans" cxnId="{A18413F2-CAA8-42B9-9EEF-9E2C277251BA}">
      <dgm:prSet/>
      <dgm:spPr/>
      <dgm:t>
        <a:bodyPr/>
        <a:lstStyle/>
        <a:p>
          <a:endParaRPr lang="en-US"/>
        </a:p>
      </dgm:t>
    </dgm:pt>
    <dgm:pt modelId="{DF4DCD4F-4A7D-439C-A687-9541476EE0CE}">
      <dgm:prSet/>
      <dgm:spPr/>
      <dgm:t>
        <a:bodyPr/>
        <a:lstStyle/>
        <a:p>
          <a:r>
            <a:rPr lang="en-US" dirty="0"/>
            <a:t>Children’s Services Council $500,000 to legal services</a:t>
          </a:r>
        </a:p>
      </dgm:t>
    </dgm:pt>
    <dgm:pt modelId="{ACB1DA7B-FE33-4E3A-ADC2-E6EE52161695}" type="parTrans" cxnId="{F5E315FD-AD68-40A2-9E38-3100B074BF7B}">
      <dgm:prSet/>
      <dgm:spPr/>
      <dgm:t>
        <a:bodyPr/>
        <a:lstStyle/>
        <a:p>
          <a:endParaRPr lang="en-US"/>
        </a:p>
      </dgm:t>
    </dgm:pt>
    <dgm:pt modelId="{78614B0D-D87B-4D6F-A621-8E8D71A01459}" type="sibTrans" cxnId="{F5E315FD-AD68-40A2-9E38-3100B074BF7B}">
      <dgm:prSet/>
      <dgm:spPr/>
      <dgm:t>
        <a:bodyPr/>
        <a:lstStyle/>
        <a:p>
          <a:endParaRPr lang="en-US"/>
        </a:p>
      </dgm:t>
    </dgm:pt>
    <dgm:pt modelId="{439A13B7-C8CF-4188-9004-2304295B6366}">
      <dgm:prSet/>
      <dgm:spPr/>
      <dgm:t>
        <a:bodyPr/>
        <a:lstStyle/>
        <a:p>
          <a:r>
            <a:rPr lang="en-US" dirty="0"/>
            <a:t>Negotiate settlements and dispose of eviction</a:t>
          </a:r>
        </a:p>
      </dgm:t>
    </dgm:pt>
    <dgm:pt modelId="{BE228E03-E2E4-4417-A8CA-B3A471DF8B09}" type="parTrans" cxnId="{5819CE77-BEBA-4DA4-BFBA-52278D1427B5}">
      <dgm:prSet/>
      <dgm:spPr/>
      <dgm:t>
        <a:bodyPr/>
        <a:lstStyle/>
        <a:p>
          <a:endParaRPr lang="en-US"/>
        </a:p>
      </dgm:t>
    </dgm:pt>
    <dgm:pt modelId="{EF258021-5E04-413F-AA59-FC8AF899A01D}" type="sibTrans" cxnId="{5819CE77-BEBA-4DA4-BFBA-52278D1427B5}">
      <dgm:prSet/>
      <dgm:spPr/>
      <dgm:t>
        <a:bodyPr/>
        <a:lstStyle/>
        <a:p>
          <a:endParaRPr lang="en-US"/>
        </a:p>
      </dgm:t>
    </dgm:pt>
    <dgm:pt modelId="{28183C64-9E1A-496A-9BE8-B5FE6CAF9B04}">
      <dgm:prSet/>
      <dgm:spPr/>
      <dgm:t>
        <a:bodyPr/>
        <a:lstStyle/>
        <a:p>
          <a:r>
            <a:rPr lang="en-US"/>
            <a:t>Florida Bar Foundation finding - $1 to $7 savings</a:t>
          </a:r>
        </a:p>
      </dgm:t>
    </dgm:pt>
    <dgm:pt modelId="{BEAFC15D-5035-4CA8-82BF-DFAB84934CD4}" type="parTrans" cxnId="{6CD2C123-7BA3-4E1D-AF96-A5F3BFA54E12}">
      <dgm:prSet/>
      <dgm:spPr/>
      <dgm:t>
        <a:bodyPr/>
        <a:lstStyle/>
        <a:p>
          <a:endParaRPr lang="en-US"/>
        </a:p>
      </dgm:t>
    </dgm:pt>
    <dgm:pt modelId="{7854A8C2-A852-48FB-8DEC-8BABEF6233E9}" type="sibTrans" cxnId="{6CD2C123-7BA3-4E1D-AF96-A5F3BFA54E12}">
      <dgm:prSet/>
      <dgm:spPr/>
      <dgm:t>
        <a:bodyPr/>
        <a:lstStyle/>
        <a:p>
          <a:endParaRPr lang="en-US"/>
        </a:p>
      </dgm:t>
    </dgm:pt>
    <dgm:pt modelId="{D502617C-32BE-4BE8-A154-5CB9546A6999}" type="pres">
      <dgm:prSet presAssocID="{CC04DDDF-D1F9-4C6E-9C04-7906CE654462}" presName="vert0" presStyleCnt="0">
        <dgm:presLayoutVars>
          <dgm:dir/>
          <dgm:animOne val="branch"/>
          <dgm:animLvl val="lvl"/>
        </dgm:presLayoutVars>
      </dgm:prSet>
      <dgm:spPr/>
    </dgm:pt>
    <dgm:pt modelId="{F9208F55-5CEF-4A65-A6EF-FF2CDDAA327F}" type="pres">
      <dgm:prSet presAssocID="{D176BEE0-C8C7-42E0-98FF-FAE7DB8437E1}" presName="thickLine" presStyleLbl="alignNode1" presStyleIdx="0" presStyleCnt="5"/>
      <dgm:spPr/>
    </dgm:pt>
    <dgm:pt modelId="{EA78A267-17D2-4393-B72E-6FEB6C0BE2BC}" type="pres">
      <dgm:prSet presAssocID="{D176BEE0-C8C7-42E0-98FF-FAE7DB8437E1}" presName="horz1" presStyleCnt="0"/>
      <dgm:spPr/>
    </dgm:pt>
    <dgm:pt modelId="{3D5AA280-A3AF-4A15-9000-8E6CD2619ACC}" type="pres">
      <dgm:prSet presAssocID="{D176BEE0-C8C7-42E0-98FF-FAE7DB8437E1}" presName="tx1" presStyleLbl="revTx" presStyleIdx="0" presStyleCnt="5"/>
      <dgm:spPr/>
    </dgm:pt>
    <dgm:pt modelId="{9CD8C2AC-6B4D-4879-AEC3-111CF3B9ACE2}" type="pres">
      <dgm:prSet presAssocID="{D176BEE0-C8C7-42E0-98FF-FAE7DB8437E1}" presName="vert1" presStyleCnt="0"/>
      <dgm:spPr/>
    </dgm:pt>
    <dgm:pt modelId="{71B84001-3BFF-4D7E-9891-85AC825B3C50}" type="pres">
      <dgm:prSet presAssocID="{C82ED700-DA70-4820-82B6-15D699784F6C}" presName="thickLine" presStyleLbl="alignNode1" presStyleIdx="1" presStyleCnt="5"/>
      <dgm:spPr/>
    </dgm:pt>
    <dgm:pt modelId="{DC30FC5E-5743-4154-B177-347B8A863506}" type="pres">
      <dgm:prSet presAssocID="{C82ED700-DA70-4820-82B6-15D699784F6C}" presName="horz1" presStyleCnt="0"/>
      <dgm:spPr/>
    </dgm:pt>
    <dgm:pt modelId="{96849F45-90EF-4D1C-A68A-1212CD0D7600}" type="pres">
      <dgm:prSet presAssocID="{C82ED700-DA70-4820-82B6-15D699784F6C}" presName="tx1" presStyleLbl="revTx" presStyleIdx="1" presStyleCnt="5"/>
      <dgm:spPr/>
    </dgm:pt>
    <dgm:pt modelId="{CD2F99D7-BEAB-4179-933D-65DF73AC3C11}" type="pres">
      <dgm:prSet presAssocID="{C82ED700-DA70-4820-82B6-15D699784F6C}" presName="vert1" presStyleCnt="0"/>
      <dgm:spPr/>
    </dgm:pt>
    <dgm:pt modelId="{221F8592-1920-43DE-BAB8-5A8D53E4B1DA}" type="pres">
      <dgm:prSet presAssocID="{DF4DCD4F-4A7D-439C-A687-9541476EE0CE}" presName="thickLine" presStyleLbl="alignNode1" presStyleIdx="2" presStyleCnt="5"/>
      <dgm:spPr/>
    </dgm:pt>
    <dgm:pt modelId="{07EEE79B-2271-4B5F-9711-EEB433F7FD30}" type="pres">
      <dgm:prSet presAssocID="{DF4DCD4F-4A7D-439C-A687-9541476EE0CE}" presName="horz1" presStyleCnt="0"/>
      <dgm:spPr/>
    </dgm:pt>
    <dgm:pt modelId="{6C477527-CFB7-427F-B5AF-495232F5504D}" type="pres">
      <dgm:prSet presAssocID="{DF4DCD4F-4A7D-439C-A687-9541476EE0CE}" presName="tx1" presStyleLbl="revTx" presStyleIdx="2" presStyleCnt="5"/>
      <dgm:spPr/>
    </dgm:pt>
    <dgm:pt modelId="{9DCF2694-26F6-422A-9DBD-1369D483FDA6}" type="pres">
      <dgm:prSet presAssocID="{DF4DCD4F-4A7D-439C-A687-9541476EE0CE}" presName="vert1" presStyleCnt="0"/>
      <dgm:spPr/>
    </dgm:pt>
    <dgm:pt modelId="{33ABB602-99BB-4E9E-A9B8-52F013E906C9}" type="pres">
      <dgm:prSet presAssocID="{439A13B7-C8CF-4188-9004-2304295B6366}" presName="thickLine" presStyleLbl="alignNode1" presStyleIdx="3" presStyleCnt="5"/>
      <dgm:spPr/>
    </dgm:pt>
    <dgm:pt modelId="{57559E4F-27F0-41DF-A485-8B9158A76159}" type="pres">
      <dgm:prSet presAssocID="{439A13B7-C8CF-4188-9004-2304295B6366}" presName="horz1" presStyleCnt="0"/>
      <dgm:spPr/>
    </dgm:pt>
    <dgm:pt modelId="{F0ECD64A-C583-49E2-BF62-9BDCDD657C1B}" type="pres">
      <dgm:prSet presAssocID="{439A13B7-C8CF-4188-9004-2304295B6366}" presName="tx1" presStyleLbl="revTx" presStyleIdx="3" presStyleCnt="5"/>
      <dgm:spPr/>
    </dgm:pt>
    <dgm:pt modelId="{28ABE927-D327-4EAA-8444-7A2258263393}" type="pres">
      <dgm:prSet presAssocID="{439A13B7-C8CF-4188-9004-2304295B6366}" presName="vert1" presStyleCnt="0"/>
      <dgm:spPr/>
    </dgm:pt>
    <dgm:pt modelId="{0B9116C2-D539-4C2F-8479-6C1803E0B2C5}" type="pres">
      <dgm:prSet presAssocID="{28183C64-9E1A-496A-9BE8-B5FE6CAF9B04}" presName="thickLine" presStyleLbl="alignNode1" presStyleIdx="4" presStyleCnt="5"/>
      <dgm:spPr/>
    </dgm:pt>
    <dgm:pt modelId="{696F88FD-2603-4D73-9459-1523D05FA1AA}" type="pres">
      <dgm:prSet presAssocID="{28183C64-9E1A-496A-9BE8-B5FE6CAF9B04}" presName="horz1" presStyleCnt="0"/>
      <dgm:spPr/>
    </dgm:pt>
    <dgm:pt modelId="{4C2012AB-B137-49B3-8224-415C9CC757EE}" type="pres">
      <dgm:prSet presAssocID="{28183C64-9E1A-496A-9BE8-B5FE6CAF9B04}" presName="tx1" presStyleLbl="revTx" presStyleIdx="4" presStyleCnt="5"/>
      <dgm:spPr/>
    </dgm:pt>
    <dgm:pt modelId="{B4F3D2C8-6EF3-4575-B47C-BE81D0231024}" type="pres">
      <dgm:prSet presAssocID="{28183C64-9E1A-496A-9BE8-B5FE6CAF9B04}" presName="vert1" presStyleCnt="0"/>
      <dgm:spPr/>
    </dgm:pt>
  </dgm:ptLst>
  <dgm:cxnLst>
    <dgm:cxn modelId="{6CD2C123-7BA3-4E1D-AF96-A5F3BFA54E12}" srcId="{CC04DDDF-D1F9-4C6E-9C04-7906CE654462}" destId="{28183C64-9E1A-496A-9BE8-B5FE6CAF9B04}" srcOrd="4" destOrd="0" parTransId="{BEAFC15D-5035-4CA8-82BF-DFAB84934CD4}" sibTransId="{7854A8C2-A852-48FB-8DEC-8BABEF6233E9}"/>
    <dgm:cxn modelId="{99D98633-7511-47EF-821B-6615B7FC7E4C}" type="presOf" srcId="{28183C64-9E1A-496A-9BE8-B5FE6CAF9B04}" destId="{4C2012AB-B137-49B3-8224-415C9CC757EE}" srcOrd="0" destOrd="0" presId="urn:microsoft.com/office/officeart/2008/layout/LinedList"/>
    <dgm:cxn modelId="{CFAFFD33-3494-4CCD-B6B3-8F45BF068448}" type="presOf" srcId="{CC04DDDF-D1F9-4C6E-9C04-7906CE654462}" destId="{D502617C-32BE-4BE8-A154-5CB9546A6999}" srcOrd="0" destOrd="0" presId="urn:microsoft.com/office/officeart/2008/layout/LinedList"/>
    <dgm:cxn modelId="{BB259A35-13E3-46A9-88DF-4AE0E53F99FC}" type="presOf" srcId="{C82ED700-DA70-4820-82B6-15D699784F6C}" destId="{96849F45-90EF-4D1C-A68A-1212CD0D7600}" srcOrd="0" destOrd="0" presId="urn:microsoft.com/office/officeart/2008/layout/LinedList"/>
    <dgm:cxn modelId="{5819CE77-BEBA-4DA4-BFBA-52278D1427B5}" srcId="{CC04DDDF-D1F9-4C6E-9C04-7906CE654462}" destId="{439A13B7-C8CF-4188-9004-2304295B6366}" srcOrd="3" destOrd="0" parTransId="{BE228E03-E2E4-4417-A8CA-B3A471DF8B09}" sibTransId="{EF258021-5E04-413F-AA59-FC8AF899A01D}"/>
    <dgm:cxn modelId="{EFD86F8A-6C06-459C-9184-ADFBD3ED2CF7}" type="presOf" srcId="{439A13B7-C8CF-4188-9004-2304295B6366}" destId="{F0ECD64A-C583-49E2-BF62-9BDCDD657C1B}" srcOrd="0" destOrd="0" presId="urn:microsoft.com/office/officeart/2008/layout/LinedList"/>
    <dgm:cxn modelId="{9D2F84DF-7611-4128-9A69-7D5C029CA950}" type="presOf" srcId="{D176BEE0-C8C7-42E0-98FF-FAE7DB8437E1}" destId="{3D5AA280-A3AF-4A15-9000-8E6CD2619ACC}" srcOrd="0" destOrd="0" presId="urn:microsoft.com/office/officeart/2008/layout/LinedList"/>
    <dgm:cxn modelId="{F7D499E0-F4F2-4CD0-98A3-87C9480EFE11}" type="presOf" srcId="{DF4DCD4F-4A7D-439C-A687-9541476EE0CE}" destId="{6C477527-CFB7-427F-B5AF-495232F5504D}" srcOrd="0" destOrd="0" presId="urn:microsoft.com/office/officeart/2008/layout/LinedList"/>
    <dgm:cxn modelId="{484BB8E8-1BB8-4BD6-AF28-F266D5857E00}" srcId="{CC04DDDF-D1F9-4C6E-9C04-7906CE654462}" destId="{D176BEE0-C8C7-42E0-98FF-FAE7DB8437E1}" srcOrd="0" destOrd="0" parTransId="{E9200139-404B-4449-8FF0-4215E4C31C5A}" sibTransId="{B72D8CD0-CB5D-499E-94E3-2A034C3D1D7F}"/>
    <dgm:cxn modelId="{A18413F2-CAA8-42B9-9EEF-9E2C277251BA}" srcId="{CC04DDDF-D1F9-4C6E-9C04-7906CE654462}" destId="{C82ED700-DA70-4820-82B6-15D699784F6C}" srcOrd="1" destOrd="0" parTransId="{931BA836-0A10-414E-A054-60E82E9DC661}" sibTransId="{559D84FA-4AD2-41B8-B6B9-548DCEA1CCD3}"/>
    <dgm:cxn modelId="{F5E315FD-AD68-40A2-9E38-3100B074BF7B}" srcId="{CC04DDDF-D1F9-4C6E-9C04-7906CE654462}" destId="{DF4DCD4F-4A7D-439C-A687-9541476EE0CE}" srcOrd="2" destOrd="0" parTransId="{ACB1DA7B-FE33-4E3A-ADC2-E6EE52161695}" sibTransId="{78614B0D-D87B-4D6F-A621-8E8D71A01459}"/>
    <dgm:cxn modelId="{0A0E07FB-DC03-4711-84F0-DD9A8058B460}" type="presParOf" srcId="{D502617C-32BE-4BE8-A154-5CB9546A6999}" destId="{F9208F55-5CEF-4A65-A6EF-FF2CDDAA327F}" srcOrd="0" destOrd="0" presId="urn:microsoft.com/office/officeart/2008/layout/LinedList"/>
    <dgm:cxn modelId="{59516B14-9B4F-4AF1-BF37-A99857F6566F}" type="presParOf" srcId="{D502617C-32BE-4BE8-A154-5CB9546A6999}" destId="{EA78A267-17D2-4393-B72E-6FEB6C0BE2BC}" srcOrd="1" destOrd="0" presId="urn:microsoft.com/office/officeart/2008/layout/LinedList"/>
    <dgm:cxn modelId="{1CB07B93-58F9-4632-8A0D-972EA9F90F38}" type="presParOf" srcId="{EA78A267-17D2-4393-B72E-6FEB6C0BE2BC}" destId="{3D5AA280-A3AF-4A15-9000-8E6CD2619ACC}" srcOrd="0" destOrd="0" presId="urn:microsoft.com/office/officeart/2008/layout/LinedList"/>
    <dgm:cxn modelId="{D868D177-E797-44F6-A1BC-74D7B291CF5E}" type="presParOf" srcId="{EA78A267-17D2-4393-B72E-6FEB6C0BE2BC}" destId="{9CD8C2AC-6B4D-4879-AEC3-111CF3B9ACE2}" srcOrd="1" destOrd="0" presId="urn:microsoft.com/office/officeart/2008/layout/LinedList"/>
    <dgm:cxn modelId="{EC17E560-4437-4564-ABA2-6B324B8A6981}" type="presParOf" srcId="{D502617C-32BE-4BE8-A154-5CB9546A6999}" destId="{71B84001-3BFF-4D7E-9891-85AC825B3C50}" srcOrd="2" destOrd="0" presId="urn:microsoft.com/office/officeart/2008/layout/LinedList"/>
    <dgm:cxn modelId="{FB130CEB-422D-4B65-8B86-E25555415B7C}" type="presParOf" srcId="{D502617C-32BE-4BE8-A154-5CB9546A6999}" destId="{DC30FC5E-5743-4154-B177-347B8A863506}" srcOrd="3" destOrd="0" presId="urn:microsoft.com/office/officeart/2008/layout/LinedList"/>
    <dgm:cxn modelId="{A49085E0-F582-41C5-8222-36798AA8A781}" type="presParOf" srcId="{DC30FC5E-5743-4154-B177-347B8A863506}" destId="{96849F45-90EF-4D1C-A68A-1212CD0D7600}" srcOrd="0" destOrd="0" presId="urn:microsoft.com/office/officeart/2008/layout/LinedList"/>
    <dgm:cxn modelId="{1D0873EA-0F77-404C-9A8E-EB40AF190F80}" type="presParOf" srcId="{DC30FC5E-5743-4154-B177-347B8A863506}" destId="{CD2F99D7-BEAB-4179-933D-65DF73AC3C11}" srcOrd="1" destOrd="0" presId="urn:microsoft.com/office/officeart/2008/layout/LinedList"/>
    <dgm:cxn modelId="{4350FB52-82A9-45AE-AF17-CA6DC4DCF2C7}" type="presParOf" srcId="{D502617C-32BE-4BE8-A154-5CB9546A6999}" destId="{221F8592-1920-43DE-BAB8-5A8D53E4B1DA}" srcOrd="4" destOrd="0" presId="urn:microsoft.com/office/officeart/2008/layout/LinedList"/>
    <dgm:cxn modelId="{5EA89D67-477C-4545-A71D-A22F48E1EE36}" type="presParOf" srcId="{D502617C-32BE-4BE8-A154-5CB9546A6999}" destId="{07EEE79B-2271-4B5F-9711-EEB433F7FD30}" srcOrd="5" destOrd="0" presId="urn:microsoft.com/office/officeart/2008/layout/LinedList"/>
    <dgm:cxn modelId="{5CC49884-8A89-4699-A6C2-23E9BA2FE779}" type="presParOf" srcId="{07EEE79B-2271-4B5F-9711-EEB433F7FD30}" destId="{6C477527-CFB7-427F-B5AF-495232F5504D}" srcOrd="0" destOrd="0" presId="urn:microsoft.com/office/officeart/2008/layout/LinedList"/>
    <dgm:cxn modelId="{D9EE7615-2DE5-453A-A132-D425F300D24A}" type="presParOf" srcId="{07EEE79B-2271-4B5F-9711-EEB433F7FD30}" destId="{9DCF2694-26F6-422A-9DBD-1369D483FDA6}" srcOrd="1" destOrd="0" presId="urn:microsoft.com/office/officeart/2008/layout/LinedList"/>
    <dgm:cxn modelId="{137A9B67-C5F0-413A-B0A3-397CC1CB091B}" type="presParOf" srcId="{D502617C-32BE-4BE8-A154-5CB9546A6999}" destId="{33ABB602-99BB-4E9E-A9B8-52F013E906C9}" srcOrd="6" destOrd="0" presId="urn:microsoft.com/office/officeart/2008/layout/LinedList"/>
    <dgm:cxn modelId="{5BF727F8-1C5C-49FD-9DA7-699CB0755CDE}" type="presParOf" srcId="{D502617C-32BE-4BE8-A154-5CB9546A6999}" destId="{57559E4F-27F0-41DF-A485-8B9158A76159}" srcOrd="7" destOrd="0" presId="urn:microsoft.com/office/officeart/2008/layout/LinedList"/>
    <dgm:cxn modelId="{C95E6CE1-0D9A-4989-806A-3C4B78B5E95B}" type="presParOf" srcId="{57559E4F-27F0-41DF-A485-8B9158A76159}" destId="{F0ECD64A-C583-49E2-BF62-9BDCDD657C1B}" srcOrd="0" destOrd="0" presId="urn:microsoft.com/office/officeart/2008/layout/LinedList"/>
    <dgm:cxn modelId="{95432FDC-8251-4397-BA21-382F258F2E0E}" type="presParOf" srcId="{57559E4F-27F0-41DF-A485-8B9158A76159}" destId="{28ABE927-D327-4EAA-8444-7A2258263393}" srcOrd="1" destOrd="0" presId="urn:microsoft.com/office/officeart/2008/layout/LinedList"/>
    <dgm:cxn modelId="{638BD640-822C-42A2-8A5A-B41F9220DB3D}" type="presParOf" srcId="{D502617C-32BE-4BE8-A154-5CB9546A6999}" destId="{0B9116C2-D539-4C2F-8479-6C1803E0B2C5}" srcOrd="8" destOrd="0" presId="urn:microsoft.com/office/officeart/2008/layout/LinedList"/>
    <dgm:cxn modelId="{18066908-0490-475A-87C0-EF3DC2EF7093}" type="presParOf" srcId="{D502617C-32BE-4BE8-A154-5CB9546A6999}" destId="{696F88FD-2603-4D73-9459-1523D05FA1AA}" srcOrd="9" destOrd="0" presId="urn:microsoft.com/office/officeart/2008/layout/LinedList"/>
    <dgm:cxn modelId="{2898C611-B013-498E-B395-F31C3860FC0A}" type="presParOf" srcId="{696F88FD-2603-4D73-9459-1523D05FA1AA}" destId="{4C2012AB-B137-49B3-8224-415C9CC757EE}" srcOrd="0" destOrd="0" presId="urn:microsoft.com/office/officeart/2008/layout/LinedList"/>
    <dgm:cxn modelId="{CDC5726E-8310-4B12-BDF1-0E9D5674601F}" type="presParOf" srcId="{696F88FD-2603-4D73-9459-1523D05FA1AA}" destId="{B4F3D2C8-6EF3-4575-B47C-BE81D023102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F25371-2D55-447F-8DA3-2D2F29F448F0}">
      <dsp:nvSpPr>
        <dsp:cNvPr id="0" name=""/>
        <dsp:cNvSpPr/>
      </dsp:nvSpPr>
      <dsp:spPr>
        <a:xfrm>
          <a:off x="0" y="0"/>
          <a:ext cx="67976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B85472-15F9-4D7C-BB44-0582B6FF6F12}">
      <dsp:nvSpPr>
        <dsp:cNvPr id="0" name=""/>
        <dsp:cNvSpPr/>
      </dsp:nvSpPr>
      <dsp:spPr>
        <a:xfrm>
          <a:off x="0" y="0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North Homeless Assistance Center = 268 beds</a:t>
          </a:r>
        </a:p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Broward Partnership for the Homeless</a:t>
          </a:r>
        </a:p>
      </dsp:txBody>
      <dsp:txXfrm>
        <a:off x="0" y="0"/>
        <a:ext cx="6797675" cy="1412477"/>
      </dsp:txXfrm>
    </dsp:sp>
    <dsp:sp modelId="{6A0576BA-B888-4B90-AFEE-41198BD018E2}">
      <dsp:nvSpPr>
        <dsp:cNvPr id="0" name=""/>
        <dsp:cNvSpPr/>
      </dsp:nvSpPr>
      <dsp:spPr>
        <a:xfrm>
          <a:off x="0" y="1412478"/>
          <a:ext cx="6797675" cy="0"/>
        </a:xfrm>
        <a:prstGeom prst="line">
          <a:avLst/>
        </a:prstGeom>
        <a:solidFill>
          <a:schemeClr val="accent2">
            <a:hueOff val="-441124"/>
            <a:satOff val="497"/>
            <a:lumOff val="1177"/>
            <a:alphaOff val="0"/>
          </a:schemeClr>
        </a:solidFill>
        <a:ln w="15875" cap="flat" cmpd="sng" algn="ctr">
          <a:solidFill>
            <a:schemeClr val="accent2">
              <a:hueOff val="-441124"/>
              <a:satOff val="497"/>
              <a:lumOff val="1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491DA0-651A-4EA6-B010-55C840EE8EB6}">
      <dsp:nvSpPr>
        <dsp:cNvPr id="0" name=""/>
        <dsp:cNvSpPr/>
      </dsp:nvSpPr>
      <dsp:spPr>
        <a:xfrm>
          <a:off x="0" y="1412477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Central Homeless Assistance Center = 230 beds</a:t>
          </a:r>
        </a:p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Broward Partnership for the Homeless</a:t>
          </a:r>
        </a:p>
      </dsp:txBody>
      <dsp:txXfrm>
        <a:off x="0" y="1412477"/>
        <a:ext cx="6797675" cy="1412477"/>
      </dsp:txXfrm>
    </dsp:sp>
    <dsp:sp modelId="{635BAEE4-2FC5-464A-8088-088BE908CC33}">
      <dsp:nvSpPr>
        <dsp:cNvPr id="0" name=""/>
        <dsp:cNvSpPr/>
      </dsp:nvSpPr>
      <dsp:spPr>
        <a:xfrm>
          <a:off x="0" y="2824956"/>
          <a:ext cx="6797675" cy="0"/>
        </a:xfrm>
        <a:prstGeom prst="line">
          <a:avLst/>
        </a:prstGeom>
        <a:solidFill>
          <a:schemeClr val="accent2">
            <a:hueOff val="-882249"/>
            <a:satOff val="995"/>
            <a:lumOff val="2353"/>
            <a:alphaOff val="0"/>
          </a:schemeClr>
        </a:solidFill>
        <a:ln w="15875" cap="flat" cmpd="sng" algn="ctr">
          <a:solidFill>
            <a:schemeClr val="accent2">
              <a:hueOff val="-882249"/>
              <a:satOff val="995"/>
              <a:lumOff val="2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A5D53C-FE9C-44A6-9F78-E3AC60CC7285}">
      <dsp:nvSpPr>
        <dsp:cNvPr id="0" name=""/>
        <dsp:cNvSpPr/>
      </dsp:nvSpPr>
      <dsp:spPr>
        <a:xfrm>
          <a:off x="0" y="2824955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The Salvation Army = 71 beds</a:t>
          </a:r>
        </a:p>
      </dsp:txBody>
      <dsp:txXfrm>
        <a:off x="0" y="2824955"/>
        <a:ext cx="6797675" cy="1412477"/>
      </dsp:txXfrm>
    </dsp:sp>
    <dsp:sp modelId="{DDD47626-65B8-49C5-8C31-8FAF142752D2}">
      <dsp:nvSpPr>
        <dsp:cNvPr id="0" name=""/>
        <dsp:cNvSpPr/>
      </dsp:nvSpPr>
      <dsp:spPr>
        <a:xfrm>
          <a:off x="0" y="4237434"/>
          <a:ext cx="6797675" cy="0"/>
        </a:xfrm>
        <a:prstGeom prst="line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accent2">
              <a:hueOff val="-1323373"/>
              <a:satOff val="1492"/>
              <a:lumOff val="35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D0E815-A5D8-4AD5-9B54-DA1FD1035D91}">
      <dsp:nvSpPr>
        <dsp:cNvPr id="0" name=""/>
        <dsp:cNvSpPr/>
      </dsp:nvSpPr>
      <dsp:spPr>
        <a:xfrm>
          <a:off x="0" y="4237433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TOTAL = 569 beds</a:t>
          </a:r>
        </a:p>
      </dsp:txBody>
      <dsp:txXfrm>
        <a:off x="0" y="4237433"/>
        <a:ext cx="6797675" cy="14124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659038-C023-4FCD-8D0B-3C7DEC1DC235}">
      <dsp:nvSpPr>
        <dsp:cNvPr id="0" name=""/>
        <dsp:cNvSpPr/>
      </dsp:nvSpPr>
      <dsp:spPr>
        <a:xfrm>
          <a:off x="762194" y="737916"/>
          <a:ext cx="812109" cy="81210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D31A34-C01F-42A0-8152-64B7C8920CCC}">
      <dsp:nvSpPr>
        <dsp:cNvPr id="0" name=""/>
        <dsp:cNvSpPr/>
      </dsp:nvSpPr>
      <dsp:spPr>
        <a:xfrm>
          <a:off x="8092" y="1656366"/>
          <a:ext cx="2320312" cy="402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15 units at AHF’s Hotel</a:t>
          </a:r>
        </a:p>
      </dsp:txBody>
      <dsp:txXfrm>
        <a:off x="8092" y="1656366"/>
        <a:ext cx="2320312" cy="402429"/>
      </dsp:txXfrm>
    </dsp:sp>
    <dsp:sp modelId="{02EC9444-3D9C-494E-97B2-58144FDEADBF}">
      <dsp:nvSpPr>
        <dsp:cNvPr id="0" name=""/>
        <dsp:cNvSpPr/>
      </dsp:nvSpPr>
      <dsp:spPr>
        <a:xfrm>
          <a:off x="8092" y="2108256"/>
          <a:ext cx="2320312" cy="1102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5D20B6-5F86-45C3-A4A2-66544663CBFB}">
      <dsp:nvSpPr>
        <dsp:cNvPr id="0" name=""/>
        <dsp:cNvSpPr/>
      </dsp:nvSpPr>
      <dsp:spPr>
        <a:xfrm>
          <a:off x="3488561" y="737916"/>
          <a:ext cx="812109" cy="81210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E5A35D-DCD7-4C69-9325-554FF62A4FFD}">
      <dsp:nvSpPr>
        <dsp:cNvPr id="0" name=""/>
        <dsp:cNvSpPr/>
      </dsp:nvSpPr>
      <dsp:spPr>
        <a:xfrm>
          <a:off x="2734460" y="1656366"/>
          <a:ext cx="2320312" cy="402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Housed 18 people</a:t>
          </a:r>
        </a:p>
      </dsp:txBody>
      <dsp:txXfrm>
        <a:off x="2734460" y="1656366"/>
        <a:ext cx="2320312" cy="402429"/>
      </dsp:txXfrm>
    </dsp:sp>
    <dsp:sp modelId="{CB9EB5DD-5D90-426F-B3DC-114158300B40}">
      <dsp:nvSpPr>
        <dsp:cNvPr id="0" name=""/>
        <dsp:cNvSpPr/>
      </dsp:nvSpPr>
      <dsp:spPr>
        <a:xfrm>
          <a:off x="2734460" y="2108256"/>
          <a:ext cx="2320312" cy="1102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3 minor children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7 individuals over 55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11 individuals exited shelter</a:t>
          </a:r>
        </a:p>
      </dsp:txBody>
      <dsp:txXfrm>
        <a:off x="2734460" y="2108256"/>
        <a:ext cx="2320312" cy="1102703"/>
      </dsp:txXfrm>
    </dsp:sp>
    <dsp:sp modelId="{E24DD05F-684E-482B-AD38-A7D6F397E3BB}">
      <dsp:nvSpPr>
        <dsp:cNvPr id="0" name=""/>
        <dsp:cNvSpPr/>
      </dsp:nvSpPr>
      <dsp:spPr>
        <a:xfrm>
          <a:off x="6214928" y="718339"/>
          <a:ext cx="812109" cy="81210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02FC21-826C-48B4-BA74-458467543C6E}">
      <dsp:nvSpPr>
        <dsp:cNvPr id="0" name=""/>
        <dsp:cNvSpPr/>
      </dsp:nvSpPr>
      <dsp:spPr>
        <a:xfrm>
          <a:off x="5460827" y="1638473"/>
          <a:ext cx="2320312" cy="402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County Program</a:t>
          </a:r>
        </a:p>
      </dsp:txBody>
      <dsp:txXfrm>
        <a:off x="5460827" y="1638473"/>
        <a:ext cx="2320312" cy="402429"/>
      </dsp:txXfrm>
    </dsp:sp>
    <dsp:sp modelId="{3F034A99-739A-4379-83BD-5229D3CB90C8}">
      <dsp:nvSpPr>
        <dsp:cNvPr id="0" name=""/>
        <dsp:cNvSpPr/>
      </dsp:nvSpPr>
      <dsp:spPr>
        <a:xfrm>
          <a:off x="5460827" y="2091146"/>
          <a:ext cx="2320312" cy="11393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Paid $750 per month per unit February to June 30, 2025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Publix gift card $100/month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Move in costs = $1250 each unit</a:t>
          </a:r>
        </a:p>
      </dsp:txBody>
      <dsp:txXfrm>
        <a:off x="5460827" y="2091146"/>
        <a:ext cx="2320312" cy="1139389"/>
      </dsp:txXfrm>
    </dsp:sp>
    <dsp:sp modelId="{5AD787B1-56AE-4AEC-BC8B-2A387332908F}">
      <dsp:nvSpPr>
        <dsp:cNvPr id="0" name=""/>
        <dsp:cNvSpPr/>
      </dsp:nvSpPr>
      <dsp:spPr>
        <a:xfrm>
          <a:off x="8941296" y="718339"/>
          <a:ext cx="812109" cy="81210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AD444A-1755-4077-AEEE-A123E0FE83C9}">
      <dsp:nvSpPr>
        <dsp:cNvPr id="0" name=""/>
        <dsp:cNvSpPr/>
      </dsp:nvSpPr>
      <dsp:spPr>
        <a:xfrm>
          <a:off x="8187194" y="1638473"/>
          <a:ext cx="2320312" cy="402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TOTAL : $76,250 to house 18 people for 5 months</a:t>
          </a:r>
        </a:p>
      </dsp:txBody>
      <dsp:txXfrm>
        <a:off x="8187194" y="1638473"/>
        <a:ext cx="2320312" cy="402429"/>
      </dsp:txXfrm>
    </dsp:sp>
    <dsp:sp modelId="{BFD547B2-2D1C-405A-94C3-5FCB28DD868E}">
      <dsp:nvSpPr>
        <dsp:cNvPr id="0" name=""/>
        <dsp:cNvSpPr/>
      </dsp:nvSpPr>
      <dsp:spPr>
        <a:xfrm>
          <a:off x="8187194" y="2091146"/>
          <a:ext cx="2320312" cy="11393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As compared to total costs in shelter : $122,526 to shelter 18 people for 5 months  </a:t>
          </a:r>
        </a:p>
      </dsp:txBody>
      <dsp:txXfrm>
        <a:off x="8187194" y="2091146"/>
        <a:ext cx="2320312" cy="11393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208F55-5CEF-4A65-A6EF-FF2CDDAA327F}">
      <dsp:nvSpPr>
        <dsp:cNvPr id="0" name=""/>
        <dsp:cNvSpPr/>
      </dsp:nvSpPr>
      <dsp:spPr>
        <a:xfrm>
          <a:off x="0" y="53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5AA280-A3AF-4A15-9000-8E6CD2619ACC}">
      <dsp:nvSpPr>
        <dsp:cNvPr id="0" name=""/>
        <dsp:cNvSpPr/>
      </dsp:nvSpPr>
      <dsp:spPr>
        <a:xfrm>
          <a:off x="0" y="53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Bob Manne Foundation and Legal Aid Service of Broward County</a:t>
          </a:r>
        </a:p>
      </dsp:txBody>
      <dsp:txXfrm>
        <a:off x="0" y="531"/>
        <a:ext cx="10515600" cy="870055"/>
      </dsp:txXfrm>
    </dsp:sp>
    <dsp:sp modelId="{71B84001-3BFF-4D7E-9891-85AC825B3C50}">
      <dsp:nvSpPr>
        <dsp:cNvPr id="0" name=""/>
        <dsp:cNvSpPr/>
      </dsp:nvSpPr>
      <dsp:spPr>
        <a:xfrm>
          <a:off x="0" y="87058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849F45-90EF-4D1C-A68A-1212CD0D7600}">
      <dsp:nvSpPr>
        <dsp:cNvPr id="0" name=""/>
        <dsp:cNvSpPr/>
      </dsp:nvSpPr>
      <dsp:spPr>
        <a:xfrm>
          <a:off x="0" y="870586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BOCC dedicated $500,000 this FY – adds Coast to Coast Legal Aid</a:t>
          </a:r>
        </a:p>
      </dsp:txBody>
      <dsp:txXfrm>
        <a:off x="0" y="870586"/>
        <a:ext cx="10515600" cy="870055"/>
      </dsp:txXfrm>
    </dsp:sp>
    <dsp:sp modelId="{221F8592-1920-43DE-BAB8-5A8D53E4B1DA}">
      <dsp:nvSpPr>
        <dsp:cNvPr id="0" name=""/>
        <dsp:cNvSpPr/>
      </dsp:nvSpPr>
      <dsp:spPr>
        <a:xfrm>
          <a:off x="0" y="174064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477527-CFB7-427F-B5AF-495232F5504D}">
      <dsp:nvSpPr>
        <dsp:cNvPr id="0" name=""/>
        <dsp:cNvSpPr/>
      </dsp:nvSpPr>
      <dsp:spPr>
        <a:xfrm>
          <a:off x="0" y="174064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Children’s Services Council $500,000 to legal services</a:t>
          </a:r>
        </a:p>
      </dsp:txBody>
      <dsp:txXfrm>
        <a:off x="0" y="1740641"/>
        <a:ext cx="10515600" cy="870055"/>
      </dsp:txXfrm>
    </dsp:sp>
    <dsp:sp modelId="{33ABB602-99BB-4E9E-A9B8-52F013E906C9}">
      <dsp:nvSpPr>
        <dsp:cNvPr id="0" name=""/>
        <dsp:cNvSpPr/>
      </dsp:nvSpPr>
      <dsp:spPr>
        <a:xfrm>
          <a:off x="0" y="261069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ECD64A-C583-49E2-BF62-9BDCDD657C1B}">
      <dsp:nvSpPr>
        <dsp:cNvPr id="0" name=""/>
        <dsp:cNvSpPr/>
      </dsp:nvSpPr>
      <dsp:spPr>
        <a:xfrm>
          <a:off x="0" y="2610696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Negotiate settlements and dispose of eviction</a:t>
          </a:r>
        </a:p>
      </dsp:txBody>
      <dsp:txXfrm>
        <a:off x="0" y="2610696"/>
        <a:ext cx="10515600" cy="870055"/>
      </dsp:txXfrm>
    </dsp:sp>
    <dsp:sp modelId="{0B9116C2-D539-4C2F-8479-6C1803E0B2C5}">
      <dsp:nvSpPr>
        <dsp:cNvPr id="0" name=""/>
        <dsp:cNvSpPr/>
      </dsp:nvSpPr>
      <dsp:spPr>
        <a:xfrm>
          <a:off x="0" y="348075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2012AB-B137-49B3-8224-415C9CC757EE}">
      <dsp:nvSpPr>
        <dsp:cNvPr id="0" name=""/>
        <dsp:cNvSpPr/>
      </dsp:nvSpPr>
      <dsp:spPr>
        <a:xfrm>
          <a:off x="0" y="348075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Florida Bar Foundation finding - $1 to $7 savings</a:t>
          </a:r>
        </a:p>
      </dsp:txBody>
      <dsp:txXfrm>
        <a:off x="0" y="3480751"/>
        <a:ext cx="10515600" cy="8700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BF316F-D513-407F-91BA-8FFAFB4E0DD9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3F81C5-F7FA-4243-9BF6-2B4471ACD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75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215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Pallet Shelters Village and Direct Services Staffing Budget and Client Assistance figures have been updated to include FY 2024 one time rollover funding.</a:t>
            </a:r>
          </a:p>
        </p:txBody>
      </p:sp>
    </p:spTree>
    <p:extLst>
      <p:ext uri="{BB962C8B-B14F-4D97-AF65-F5344CB8AC3E}">
        <p14:creationId xmlns:p14="http://schemas.microsoft.com/office/powerpoint/2010/main" val="2294501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F1BF8-4962-E3B9-CDC7-AA2F6E943F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57EF82-B289-36BC-A5EC-2E8228E8BE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E9C7CA-FE53-C408-B62F-8E23D1F9E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F5F64-F629-4617-8D5B-852124956BB1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60DBAD-F60D-E28A-45CF-509196138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28F3C5-E2E5-D24C-CEC6-28F743843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0BC6B-E7BE-4583-903A-FA2947EF7E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70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D9AC7-42E0-EC67-040A-7EFE24831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91AA79-7B48-27B6-7BE4-0CADB32EA9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3DF3B8-D708-03E8-2A64-71AEAE7B2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F5F64-F629-4617-8D5B-852124956BB1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D7A024-7FE2-1A91-98FB-031614B86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2685F7-0A81-949B-761D-DD7346F26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0BC6B-E7BE-4583-903A-FA2947EF7E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626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633377-0501-A9F3-BC23-ADC63B1171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AFB511-FC4E-C332-18D3-B8FA038CFA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0DAA12-5FB9-7FFF-4200-8A3EDB6FA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F5F64-F629-4617-8D5B-852124956BB1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A28896-3864-4B62-0180-A190A121B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B975CF-6DBB-453F-C85A-DE1D4F865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0BC6B-E7BE-4583-903A-FA2947EF7E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6677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96651-F403-4EDF-B3AF-301C31695FE6}" type="datetime1">
              <a:rPr lang="en-US" smtClean="0"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DFF6-2E3F-463E-9CEF-22E56D89E56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93639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8F6D2-20BF-4AF0-B8F7-14BAF42B776F}" type="datetime1">
              <a:rPr lang="en-US" smtClean="0"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DFF6-2E3F-463E-9CEF-22E56D89E5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7802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70408-F952-4D36-B68A-9E34781D3A35}" type="datetime1">
              <a:rPr lang="en-US" smtClean="0"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DFF6-2E3F-463E-9CEF-22E56D89E56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29743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EE88B-FDE0-48D3-849F-6DF6FAD39DB6}" type="datetime1">
              <a:rPr lang="en-US" smtClean="0"/>
              <a:t>4/16/2025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DFF6-2E3F-463E-9CEF-22E56D89E5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7931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49575-1549-4C65-8437-CEDBF8A793A2}" type="datetime1">
              <a:rPr lang="en-US" smtClean="0"/>
              <a:t>4/16/2025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DFF6-2E3F-463E-9CEF-22E56D89E5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339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40D9F-8EA9-4B24-9859-F37A16898013}" type="datetime1">
              <a:rPr lang="en-US" smtClean="0"/>
              <a:t>4/16/2025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DFF6-2E3F-463E-9CEF-22E56D89E5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4038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C3B09-532F-484D-80D0-029B84A125EC}" type="datetime1">
              <a:rPr lang="en-US" smtClean="0"/>
              <a:t>4/16/2025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DFF6-2E3F-463E-9CEF-22E56D89E5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3901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37F38BE-54EE-48CB-B18E-9DD2530F11D2}" type="datetime1">
              <a:rPr lang="en-US" smtClean="0"/>
              <a:t>4/16/2025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B76DFF6-2E3F-463E-9CEF-22E56D89E5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49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0F2A1-84A2-D19B-6698-8A8166697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760C4-634C-BD44-E00B-3734DBA72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40033-43F2-7F6B-4148-F1739BCC7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F5F64-F629-4617-8D5B-852124956BB1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351ED-7123-1C2B-0214-1B9390F23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D89E7-FB3C-B309-5303-36B3C2E49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0BC6B-E7BE-4583-903A-FA2947EF7E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8116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E8AAA-56CB-4DA5-A222-CDAF210871E4}" type="datetime1">
              <a:rPr lang="en-US" smtClean="0"/>
              <a:t>4/16/2025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DFF6-2E3F-463E-9CEF-22E56D89E5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7860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B0A48-1E16-4328-B34B-7BD8E55BFF57}" type="datetime1">
              <a:rPr lang="en-US" smtClean="0"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DFF6-2E3F-463E-9CEF-22E56D89E5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585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5CD2A-A870-4FF1-9E47-C8CF9E4A3716}" type="datetime1">
              <a:rPr lang="en-US" smtClean="0"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DFF6-2E3F-463E-9CEF-22E56D89E5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267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15543-E2DD-0C51-69A4-AA97EB181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0E5EFF-59C9-6280-7501-C8382C5234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A08B76-8829-6776-26FD-575233B77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F5F64-F629-4617-8D5B-852124956BB1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E9BCF9-ECF6-5C86-7F95-71A9A46DC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D6F5AF-6F52-ED6F-6CCD-0288A5311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0BC6B-E7BE-4583-903A-FA2947EF7E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01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3C36E-1003-C1F6-491A-98B0392CA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1079A8-2836-493F-D155-7410E8D8D0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06368A-D2D5-73FC-DFB5-E9DC7C0772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CC2513-D819-697A-516E-C5310A6ED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F5F64-F629-4617-8D5B-852124956BB1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7B87A2-8F91-58E1-02A0-ACFFF3081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B18F92-AFD0-939B-EA4D-5CB8F61D1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0BC6B-E7BE-4583-903A-FA2947EF7E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377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2FEFC-A658-BAE9-C5EE-762962C62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73F17E-57EE-6345-F1A4-09E1DF1FE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F88C72-78E7-4A97-CCD8-BA0C2A3EEB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CC1811-F21F-4DFA-81E7-83969FA130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2645F4-267F-CE54-0F91-716BCCBBF7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6ED451-EE53-DF2C-88C5-74A3A1C73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F5F64-F629-4617-8D5B-852124956BB1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958AFD-E040-A57A-E9D0-39E662F49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0B1EF7-78C9-6B51-962F-7A8128D49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0BC6B-E7BE-4583-903A-FA2947EF7E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738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95DC8-6451-4B34-124D-2AA4D8B84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7C543F-89C6-A286-1B70-7217F7AC0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F5F64-F629-4617-8D5B-852124956BB1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DBF7AA-658A-3D57-4FF5-C3C5A67B1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9F8F17-F4E3-904C-0528-64B29822A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0BC6B-E7BE-4583-903A-FA2947EF7E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3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9965C0-51D3-7A32-A4FC-67B34F043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F5F64-F629-4617-8D5B-852124956BB1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D77D73-4E96-CD79-BC65-8A89B2528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036AEE-514F-3CA4-0E65-265621D7F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0BC6B-E7BE-4583-903A-FA2947EF7E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780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76DBF-FB00-CC97-4AF2-86B5F79A8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528F4-627F-7585-2B51-E968F1CFB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89DA4-4414-DB45-29ED-870CBD6BF8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F11573-165A-3D63-80AA-36D888DFC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F5F64-F629-4617-8D5B-852124956BB1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515391-AD73-E100-9E6A-22D2E7B5C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74EDB3-390C-7828-9517-6AF38A034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0BC6B-E7BE-4583-903A-FA2947EF7E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029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2CF71-5DE2-3B32-4312-5A3ADF32C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FD7DC8-469F-4C25-12FC-083FEB33B8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5A0E22-A505-23FC-3C4E-7AD57D5901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FDF5D0-8847-D934-F1A8-A6F92F9E9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F5F64-F629-4617-8D5B-852124956BB1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3AFBB0-6BED-7DF5-6A1E-515DA6E12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0389D1-D459-9F80-A20F-30F7BD9A6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0BC6B-E7BE-4583-903A-FA2947EF7E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751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648509-B501-80D6-07AD-92B0B37CB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34D3FA-D2E8-AEFA-1349-E62DED5917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C7434-DC34-D079-7B19-F7CF957858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3F5F64-F629-4617-8D5B-852124956BB1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BAC431-9164-5508-AEF6-C2F4641C32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60A830-AC31-B29A-939C-F1C51199F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F0BC6B-E7BE-4583-903A-FA2947EF7E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160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7391177-8B52-4C52-8412-781DAF8B25F2}" type="datetime1">
              <a:rPr lang="en-US" smtClean="0"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B76DFF6-2E3F-463E-9CEF-22E56D89E56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9619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urldefense.com/v3/__https:/www.eventbrite.com/x/ccb-workshop-homelessness-housing-affordability-and-the-fiscal-cliff-tickets-1295331414129?utm_source=eventbrite&amp;utm_medium=email&amp;utm_campaign=reminder_attendees_event_starting_email&amp;utm_term=eventname&amp;ref=eemaileventremind__;!!DU4c0PqsyQ!xLRJLyv3cBlUc2oTXRKMsrwaZxuIyXJ2m5oDHIiotuPC-PAb98YUVeVe2C5aVsAS5D4gC4Pk9vF1YuVVvWwA9In3Zg$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B419C-DB42-F2CE-483B-C3A87A661C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32548"/>
            <a:ext cx="12192000" cy="2994901"/>
          </a:xfrm>
        </p:spPr>
        <p:txBody>
          <a:bodyPr>
            <a:noAutofit/>
          </a:bodyPr>
          <a:lstStyle/>
          <a:p>
            <a:pPr algn="ctr"/>
            <a:r>
              <a:rPr lang="en-US" sz="75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sz="2800" u="sng" spc="-15" dirty="0">
                <a:solidFill>
                  <a:srgbClr val="0070C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CCB Workshop </a:t>
            </a:r>
            <a:br>
              <a:rPr lang="en-US" sz="2800" u="sng" spc="-15" dirty="0">
                <a:solidFill>
                  <a:srgbClr val="0070C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US" sz="2800" u="sng" spc="-15" dirty="0">
                <a:solidFill>
                  <a:srgbClr val="0070C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Homelessness, Housing Affordability and the Fiscal Cliff</a:t>
            </a:r>
            <a:r>
              <a:rPr lang="en-US" sz="2800" spc="-15" dirty="0">
                <a:solidFill>
                  <a:srgbClr val="0070C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br>
              <a:rPr lang="en-US" sz="2800" spc="-15" dirty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</a:br>
            <a:r>
              <a:rPr lang="en-US" sz="2800" u="sng" spc="-15" dirty="0">
                <a:solidFill>
                  <a:srgbClr val="0070C0"/>
                </a:solidFill>
                <a:latin typeface="Helvetica" panose="020B0604020202020204" pitchFamily="34" charset="0"/>
              </a:rPr>
              <a:t>April 16,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DB4E06-AA2A-740F-5E6D-8AF0CC4ED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DFF6-2E3F-463E-9CEF-22E56D89E562}" type="slidenum">
              <a:rPr lang="en-US" smtClean="0"/>
              <a:t>1</a:t>
            </a:fld>
            <a:endParaRPr lang="en-US" dirty="0"/>
          </a:p>
        </p:txBody>
      </p:sp>
      <p:pic>
        <p:nvPicPr>
          <p:cNvPr id="6" name="Picture 5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5D9E3226-F8DA-0AF9-0E78-FCDEF0A2B8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975" y="4162821"/>
            <a:ext cx="4129087" cy="172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573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851E9-C34F-7A62-60B2-C8C6C77F8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Exploring solutions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92A4D9-2F07-C3E7-24E7-5AF62A6DE8C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ct val="0"/>
              </a:spcBef>
              <a:buNone/>
            </a:pPr>
            <a:r>
              <a:rPr lang="en-US" sz="24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Increasing Shelter Capacity</a:t>
            </a:r>
          </a:p>
          <a:p>
            <a:r>
              <a:rPr lang="en-US" sz="2200" dirty="0"/>
              <a:t>Restored CHAC to full capacity and looking for further expansion</a:t>
            </a:r>
          </a:p>
          <a:p>
            <a:r>
              <a:rPr lang="en-US" sz="2200" dirty="0"/>
              <a:t>Explore expansion of NHAC</a:t>
            </a:r>
          </a:p>
          <a:p>
            <a:r>
              <a:rPr lang="en-US" sz="2200" dirty="0"/>
              <a:t>Explore new partnerships with recovery centers, transitional housing (AHF and Broward Village)</a:t>
            </a:r>
          </a:p>
          <a:p>
            <a:r>
              <a:rPr lang="en-US" sz="2200" dirty="0"/>
              <a:t>Safe parking program (City of Fort Lauderdale) </a:t>
            </a:r>
          </a:p>
          <a:p>
            <a:r>
              <a:rPr lang="en-US" sz="2200" dirty="0"/>
              <a:t>Pallet shelters (municipalities)</a:t>
            </a: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87314B5-1AE8-F464-1C85-61A7151EA9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ct val="0"/>
              </a:spcBef>
              <a:buNone/>
            </a:pPr>
            <a:r>
              <a:rPr lang="en-US" sz="24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 Housing Options</a:t>
            </a:r>
          </a:p>
          <a:p>
            <a:r>
              <a:rPr lang="en-US" sz="2000" dirty="0"/>
              <a:t>Rent subsidies</a:t>
            </a:r>
          </a:p>
          <a:p>
            <a:r>
              <a:rPr lang="en-US" sz="2000" dirty="0"/>
              <a:t>Permanent Supportive Housing and Rapid Rehousing (FLITE, Broward Housing Solutions, Covenant House, BPHI, Care Resource, HOMES, Women in Distress, HOSS)</a:t>
            </a:r>
          </a:p>
          <a:p>
            <a:r>
              <a:rPr lang="en-US" sz="2000" dirty="0"/>
              <a:t>Shared Housing (House with Heart Homes, Arms of Hope Housing)</a:t>
            </a:r>
          </a:p>
          <a:p>
            <a:r>
              <a:rPr lang="en-US" sz="2000" dirty="0"/>
              <a:t>Hotels</a:t>
            </a:r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FD81E6-06CC-25F4-DA0F-D2B297C81E27}"/>
              </a:ext>
            </a:extLst>
          </p:cNvPr>
          <p:cNvSpPr/>
          <p:nvPr/>
        </p:nvSpPr>
        <p:spPr>
          <a:xfrm>
            <a:off x="762000" y="1825625"/>
            <a:ext cx="5257801" cy="44323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6CC2B0-7D35-BFEA-90BD-AAEFA8960F02}"/>
              </a:ext>
            </a:extLst>
          </p:cNvPr>
          <p:cNvSpPr/>
          <p:nvPr/>
        </p:nvSpPr>
        <p:spPr>
          <a:xfrm>
            <a:off x="6172199" y="1825625"/>
            <a:ext cx="5257801" cy="44323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193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AFA2E4-A579-C2C5-B362-D71F6D006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SHARED HOUSING</a:t>
            </a:r>
            <a:br>
              <a:rPr lang="en-US" dirty="0"/>
            </a:br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F8655-0961-0DB3-552B-77D551E6A1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54" y="1825625"/>
            <a:ext cx="6178307" cy="4351338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Average $800 per month/$9600 per year/per individual</a:t>
            </a:r>
          </a:p>
          <a:p>
            <a:pPr lvl="2"/>
            <a:r>
              <a:rPr lang="en-US" dirty="0"/>
              <a:t>Shelter cost = $16,563.70 per person/per year </a:t>
            </a:r>
          </a:p>
          <a:p>
            <a:pPr lvl="1"/>
            <a:r>
              <a:rPr lang="en-US" dirty="0"/>
              <a:t>Requires income</a:t>
            </a:r>
          </a:p>
          <a:p>
            <a:pPr lvl="1"/>
            <a:r>
              <a:rPr lang="en-US" dirty="0"/>
              <a:t>Includes services – assistance with benefits, linens, utilities, toiletries, </a:t>
            </a:r>
            <a:r>
              <a:rPr lang="en-US" dirty="0" err="1"/>
              <a:t>wifi</a:t>
            </a:r>
            <a:r>
              <a:rPr lang="en-US" dirty="0"/>
              <a:t>, assistance with cleaning, meals, laundry, medication prompting, support services</a:t>
            </a:r>
          </a:p>
          <a:p>
            <a:pPr lvl="1"/>
            <a:r>
              <a:rPr lang="en-US" dirty="0"/>
              <a:t>Beneficial for elderly housing</a:t>
            </a:r>
          </a:p>
          <a:p>
            <a:pPr lvl="2"/>
            <a:endParaRPr lang="en-US" dirty="0"/>
          </a:p>
          <a:p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House">
            <a:extLst>
              <a:ext uri="{FF2B5EF4-FFF2-40B4-BE49-F238E27FC236}">
                <a16:creationId xmlns:a16="http://schemas.microsoft.com/office/drawing/2014/main" id="{FEDD9A47-F86F-927C-6876-FC983D503C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7184" y="1216485"/>
            <a:ext cx="3781051" cy="37810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037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8DDDD3-D135-65B7-AAAE-E199FED15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200"/>
              <a:t>RHIP PILOT (Rapid Rehousing Innovation Program)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A3E136-696E-1F44-143A-CC84C814F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D66AB2-5496-D072-169A-E82B3C549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1B76DFF6-2E3F-463E-9CEF-22E56D89E562}" type="slidenum">
              <a:rPr lang="en-US" smtClean="0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5812AECB-2567-8A9B-1DAD-C08F86C03D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1165402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35602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D0690-575B-B391-1A02-A61B564E4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Legal Services as a Homeless Prevention Tool</a:t>
            </a:r>
            <a:endParaRPr lang="en-US" sz="3200" dirty="0">
              <a:solidFill>
                <a:srgbClr val="0070C0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DEA64A4-52F4-A571-CF36-7F96D532D3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683474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6613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C9AC2E-14D3-4E33-1318-85B477519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en-US" sz="7200"/>
              <a:t>HB 1365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04FA86-E8B5-A0A0-FC7D-BD2A150BC9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381251"/>
            <a:ext cx="8074815" cy="3388614"/>
          </a:xfrm>
        </p:spPr>
        <p:txBody>
          <a:bodyPr anchor="t"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latin typeface="+mn-lt"/>
                <a:cs typeface="Arial" panose="020B0604020202020204" pitchFamily="34" charset="0"/>
              </a:rPr>
              <a:t>Prohibits county and municipalities from authorizing or otherwise allowing a person to regularly engage in overnight camping or sleeping on public property.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cs typeface="Arial" panose="020B0604020202020204" pitchFamily="34" charset="0"/>
              </a:rPr>
              <a:t>If county or municipality fails to cure an alleged violation, a complainant may file a lawsuit for </a:t>
            </a:r>
            <a:r>
              <a:rPr lang="en-US" sz="2000" i="1" dirty="0">
                <a:cs typeface="Arial" panose="020B0604020202020204" pitchFamily="34" charset="0"/>
              </a:rPr>
              <a:t>injunctive relief.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cs typeface="Arial" panose="020B0604020202020204" pitchFamily="34" charset="0"/>
              </a:rPr>
              <a:t>Does not mandate any services to the homeless.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cs typeface="Arial" panose="020B0604020202020204" pitchFamily="34" charset="0"/>
              </a:rPr>
              <a:t>Does not require a shelter bed to be available for every homeless person.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cs typeface="Arial" panose="020B0604020202020204" pitchFamily="34" charset="0"/>
              </a:rPr>
              <a:t>The law is only a mandate compelling counties and municipalities to prevent homeless individuals from sleeping overnight in public spaces.   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505569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474090D-CD95-4B41-BE3D-6596953D3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4662" y="323519"/>
            <a:ext cx="4323899" cy="6212748"/>
          </a:xfrm>
          <a:custGeom>
            <a:avLst/>
            <a:gdLst>
              <a:gd name="connsiteX0" fmla="*/ 0 w 4323899"/>
              <a:gd name="connsiteY0" fmla="*/ 0 h 6212748"/>
              <a:gd name="connsiteX1" fmla="*/ 742501 w 4323899"/>
              <a:gd name="connsiteY1" fmla="*/ 0 h 6212748"/>
              <a:gd name="connsiteX2" fmla="*/ 4323899 w 4323899"/>
              <a:gd name="connsiteY2" fmla="*/ 0 h 6212748"/>
              <a:gd name="connsiteX3" fmla="*/ 4323899 w 4323899"/>
              <a:gd name="connsiteY3" fmla="*/ 2864954 h 6212748"/>
              <a:gd name="connsiteX4" fmla="*/ 880454 w 4323899"/>
              <a:gd name="connsiteY4" fmla="*/ 6212748 h 6212748"/>
              <a:gd name="connsiteX5" fmla="*/ 0 w 4323899"/>
              <a:gd name="connsiteY5" fmla="*/ 6212748 h 6212748"/>
              <a:gd name="connsiteX6" fmla="*/ 0 w 4323899"/>
              <a:gd name="connsiteY6" fmla="*/ 6210962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3899" h="6212748">
                <a:moveTo>
                  <a:pt x="0" y="0"/>
                </a:moveTo>
                <a:lnTo>
                  <a:pt x="742501" y="0"/>
                </a:lnTo>
                <a:lnTo>
                  <a:pt x="4323899" y="0"/>
                </a:lnTo>
                <a:lnTo>
                  <a:pt x="4323899" y="2864954"/>
                </a:lnTo>
                <a:lnTo>
                  <a:pt x="880454" y="6212748"/>
                </a:lnTo>
                <a:lnTo>
                  <a:pt x="0" y="6212748"/>
                </a:lnTo>
                <a:lnTo>
                  <a:pt x="0" y="6210962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F3E811-B104-4DFF-951A-008C860FF1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42AF19-77A4-F57A-0AE0-405046841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6203" y="1443390"/>
            <a:ext cx="3268216" cy="3405880"/>
          </a:xfrm>
        </p:spPr>
        <p:txBody>
          <a:bodyPr>
            <a:normAutofit/>
          </a:bodyPr>
          <a:lstStyle/>
          <a:p>
            <a:b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Q ALERT</a:t>
            </a:r>
            <a:b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Broward County’s HB 1365 </a:t>
            </a:r>
            <a:b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Complaint and Response Process</a:t>
            </a:r>
            <a:b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4A971-D84D-5040-C8E9-DBA6F6BF4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304" y="1266614"/>
            <a:ext cx="5769224" cy="3759434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ea typeface="Times New Roman" panose="02020603050405020304" pitchFamily="18" charset="0"/>
                <a:cs typeface="Arial" panose="020B0604020202020204" pitchFamily="34" charset="0"/>
              </a:rPr>
              <a:t> Q ALERT is the designated County system for complaints regarding camping or sleeping on property under the jurisdiction of the County</a:t>
            </a:r>
          </a:p>
          <a:p>
            <a:pPr marL="0" indent="0">
              <a:buNone/>
            </a:pPr>
            <a:r>
              <a:rPr lang="en-US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en-US" sz="2200" dirty="0">
                <a:ea typeface="Times New Roman" panose="02020603050405020304" pitchFamily="18" charset="0"/>
                <a:cs typeface="Arial" panose="020B0604020202020204" pitchFamily="34" charset="0"/>
              </a:rPr>
              <a:t>Website:  MyBroward.Broward.org</a:t>
            </a:r>
          </a:p>
          <a:p>
            <a:pPr marL="0" indent="0">
              <a:buNone/>
            </a:pPr>
            <a:r>
              <a:rPr lang="en-US" sz="2200" dirty="0">
                <a:ea typeface="Times New Roman" panose="02020603050405020304" pitchFamily="18" charset="0"/>
                <a:cs typeface="Arial" panose="020B0604020202020204" pitchFamily="34" charset="0"/>
              </a:rPr>
              <a:t>	App:	    </a:t>
            </a:r>
            <a:r>
              <a:rPr lang="en-US" sz="2200" dirty="0" err="1">
                <a:ea typeface="Times New Roman" panose="02020603050405020304" pitchFamily="18" charset="0"/>
                <a:cs typeface="Arial" panose="020B0604020202020204" pitchFamily="34" charset="0"/>
              </a:rPr>
              <a:t>MyBroward</a:t>
            </a:r>
            <a:endParaRPr lang="en-US" sz="22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200" dirty="0">
                <a:ea typeface="Times New Roman" panose="02020603050405020304" pitchFamily="18" charset="0"/>
                <a:cs typeface="Arial" panose="020B0604020202020204" pitchFamily="34" charset="0"/>
              </a:rPr>
              <a:t>	Email:       HB1365@broward.org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ea typeface="Times New Roman" panose="02020603050405020304" pitchFamily="18" charset="0"/>
                <a:cs typeface="Arial" panose="020B0604020202020204" pitchFamily="34" charset="0"/>
              </a:rPr>
              <a:t> Municipalities establish their own processes for managing and responding to their complaints. </a:t>
            </a:r>
            <a:endParaRPr lang="en-US" sz="220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2501446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3C12C-DD4A-7D72-C2D1-7A0CBA738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1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Broward County Plan – HB 1365</a:t>
            </a:r>
            <a:br>
              <a:rPr lang="en-US" sz="20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</a:br>
            <a:r>
              <a:rPr lang="en-US" sz="20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Prohibits county and municipalities from authorizing or otherwise allowing a person to regularly engage in overnight camping or sleeping on public property.</a:t>
            </a:r>
            <a:br>
              <a:rPr lang="en-US" sz="44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</a:b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2D2826-5399-6E8E-F531-06807FD67D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solidFill>
                  <a:schemeClr val="tx1"/>
                </a:solidFill>
                <a:cs typeface="Arial" panose="020B0604020202020204" pitchFamily="34" charset="0"/>
              </a:rPr>
              <a:t>County services will continue with a “</a:t>
            </a:r>
            <a:r>
              <a:rPr lang="en-US" sz="2400" b="1" kern="100" dirty="0">
                <a:solidFill>
                  <a:schemeClr val="tx1"/>
                </a:solidFill>
                <a:cs typeface="Arial" panose="020B0604020202020204" pitchFamily="34" charset="0"/>
              </a:rPr>
              <a:t>Housing First</a:t>
            </a:r>
            <a:r>
              <a:rPr lang="en-US" sz="2400" kern="100" dirty="0">
                <a:solidFill>
                  <a:schemeClr val="tx1"/>
                </a:solidFill>
                <a:cs typeface="Arial" panose="020B0604020202020204" pitchFamily="34" charset="0"/>
              </a:rPr>
              <a:t>” approach</a:t>
            </a:r>
          </a:p>
          <a:p>
            <a:pPr marL="34290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solidFill>
                  <a:schemeClr val="tx1"/>
                </a:solidFill>
                <a:cs typeface="Arial" panose="020B0604020202020204" pitchFamily="34" charset="0"/>
              </a:rPr>
              <a:t>Continue </a:t>
            </a:r>
            <a:r>
              <a:rPr lang="en-US" sz="2400" b="1" kern="100" dirty="0">
                <a:solidFill>
                  <a:schemeClr val="tx1"/>
                </a:solidFill>
                <a:cs typeface="Arial" panose="020B0604020202020204" pitchFamily="34" charset="0"/>
              </a:rPr>
              <a:t>collaborating</a:t>
            </a:r>
            <a:r>
              <a:rPr lang="en-US" sz="2400" kern="100" dirty="0">
                <a:solidFill>
                  <a:schemeClr val="tx1"/>
                </a:solidFill>
                <a:cs typeface="Arial" panose="020B0604020202020204" pitchFamily="34" charset="0"/>
              </a:rPr>
              <a:t> with municipalities to collectively strategize a comprehensive response to HB 1365</a:t>
            </a:r>
          </a:p>
          <a:p>
            <a:pPr marL="1062900" lvl="2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solidFill>
                  <a:schemeClr val="tx1"/>
                </a:solidFill>
                <a:cs typeface="Arial" panose="020B0604020202020204" pitchFamily="34" charset="0"/>
              </a:rPr>
              <a:t>HMIS- Homeless Management Information System</a:t>
            </a:r>
          </a:p>
          <a:p>
            <a:pPr marL="34290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solidFill>
                  <a:schemeClr val="tx1"/>
                </a:solidFill>
                <a:cs typeface="Arial" panose="020B0604020202020204" pitchFamily="34" charset="0"/>
              </a:rPr>
              <a:t>Using </a:t>
            </a:r>
            <a:r>
              <a:rPr lang="en-US" sz="2400" b="1" kern="100" dirty="0">
                <a:solidFill>
                  <a:schemeClr val="tx1"/>
                </a:solidFill>
                <a:cs typeface="Arial" panose="020B0604020202020204" pitchFamily="34" charset="0"/>
              </a:rPr>
              <a:t>best practices </a:t>
            </a:r>
            <a:r>
              <a:rPr lang="en-US" sz="2400" kern="100" dirty="0">
                <a:solidFill>
                  <a:schemeClr val="tx1"/>
                </a:solidFill>
                <a:cs typeface="Arial" panose="020B0604020202020204" pitchFamily="34" charset="0"/>
              </a:rPr>
              <a:t>already existing in the continuum of care, the County will serve unhoused individuals and families through the existing network of services</a:t>
            </a:r>
          </a:p>
          <a:p>
            <a:pPr marL="34290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solidFill>
                  <a:schemeClr val="tx1"/>
                </a:solidFill>
                <a:cs typeface="Arial" panose="020B0604020202020204" pitchFamily="34" charset="0"/>
              </a:rPr>
              <a:t>Restore and increase </a:t>
            </a:r>
            <a:r>
              <a:rPr lang="en-US" sz="2400" b="1" kern="100" dirty="0">
                <a:solidFill>
                  <a:schemeClr val="tx1"/>
                </a:solidFill>
                <a:cs typeface="Arial" panose="020B0604020202020204" pitchFamily="34" charset="0"/>
              </a:rPr>
              <a:t>shelter bed capacity</a:t>
            </a:r>
            <a:endParaRPr lang="en-US" sz="2400" kern="1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solidFill>
                  <a:schemeClr val="tx1"/>
                </a:solidFill>
                <a:cs typeface="Arial" panose="020B0604020202020204" pitchFamily="34" charset="0"/>
              </a:rPr>
              <a:t>Take reasonable actions to enforce the newly enacted County ordinance </a:t>
            </a:r>
            <a:r>
              <a:rPr lang="en-US" sz="2400" b="1" kern="100" dirty="0">
                <a:solidFill>
                  <a:schemeClr val="tx1"/>
                </a:solidFill>
                <a:cs typeface="Arial" panose="020B0604020202020204" pitchFamily="34" charset="0"/>
              </a:rPr>
              <a:t>without criminalizing homelessness </a:t>
            </a:r>
          </a:p>
          <a:p>
            <a:pPr marL="34290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solidFill>
                  <a:schemeClr val="tx1"/>
                </a:solidFill>
                <a:cs typeface="Arial" panose="020B0604020202020204" pitchFamily="34" charset="0"/>
              </a:rPr>
              <a:t>Expand </a:t>
            </a:r>
            <a:r>
              <a:rPr lang="en-US" sz="2400" b="1" kern="100" dirty="0">
                <a:solidFill>
                  <a:schemeClr val="tx1"/>
                </a:solidFill>
                <a:cs typeface="Arial" panose="020B0604020202020204" pitchFamily="34" charset="0"/>
              </a:rPr>
              <a:t>civil citation </a:t>
            </a:r>
            <a:r>
              <a:rPr lang="en-US" sz="2400" kern="100" dirty="0">
                <a:solidFill>
                  <a:schemeClr val="tx1"/>
                </a:solidFill>
                <a:cs typeface="Arial" panose="020B0604020202020204" pitchFamily="34" charset="0"/>
              </a:rPr>
              <a:t>program</a:t>
            </a:r>
          </a:p>
          <a:p>
            <a:pPr marL="34290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solidFill>
                  <a:schemeClr val="tx1"/>
                </a:solidFill>
                <a:cs typeface="Arial" panose="020B0604020202020204" pitchFamily="34" charset="0"/>
              </a:rPr>
              <a:t>Explore expansion of </a:t>
            </a:r>
            <a:r>
              <a:rPr lang="en-US" sz="2400" b="1" kern="100" dirty="0">
                <a:solidFill>
                  <a:schemeClr val="tx1"/>
                </a:solidFill>
                <a:cs typeface="Arial" panose="020B0604020202020204" pitchFamily="34" charset="0"/>
              </a:rPr>
              <a:t>housing programs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8233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FA0A4-4290-CDEE-8D51-54ED417C2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Interdisciplinary outreach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41B19-8E48-9A42-5CE4-D895A60537B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Outreach targeted at community locations  (faith based, NPOs, transit, airport, etc.)</a:t>
            </a:r>
          </a:p>
          <a:p>
            <a:pPr lvl="1"/>
            <a:r>
              <a:rPr lang="en-US" sz="2000" dirty="0"/>
              <a:t>Team : HOSS, TaskForce, Care Resource, BARC</a:t>
            </a:r>
          </a:p>
          <a:p>
            <a:endParaRPr lang="en-US" sz="2000" dirty="0"/>
          </a:p>
          <a:p>
            <a:r>
              <a:rPr lang="en-US" sz="2000" dirty="0"/>
              <a:t>Participation in community events </a:t>
            </a:r>
          </a:p>
          <a:p>
            <a:endParaRPr lang="en-US" sz="2000" dirty="0"/>
          </a:p>
          <a:p>
            <a:r>
              <a:rPr lang="en-US" sz="2000" dirty="0"/>
              <a:t>Strategic marketing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CA5FC0-ADCA-2A81-A245-953CB919172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Successes:</a:t>
            </a:r>
          </a:p>
          <a:p>
            <a:pPr lvl="1"/>
            <a:r>
              <a:rPr lang="en-US" sz="2000" dirty="0"/>
              <a:t>Connect individuals with housing case management and housing</a:t>
            </a:r>
          </a:p>
          <a:p>
            <a:pPr lvl="1"/>
            <a:r>
              <a:rPr lang="en-US" sz="2000" dirty="0"/>
              <a:t>Enter detox </a:t>
            </a:r>
          </a:p>
          <a:p>
            <a:pPr marL="685800" lvl="2">
              <a:lnSpc>
                <a:spcPct val="100000"/>
              </a:lnSpc>
              <a:spcBef>
                <a:spcPts val="1000"/>
              </a:spcBef>
            </a:pPr>
            <a:r>
              <a:rPr lang="en-US" dirty="0"/>
              <a:t>Raise awareness of services available</a:t>
            </a:r>
          </a:p>
          <a:p>
            <a:pPr marL="685800" lvl="2">
              <a:lnSpc>
                <a:spcPct val="100000"/>
              </a:lnSpc>
              <a:spcBef>
                <a:spcPts val="1000"/>
              </a:spcBef>
            </a:pPr>
            <a:r>
              <a:rPr lang="en-US" dirty="0"/>
              <a:t>Raise community awareness of what it means to be homeless and who are those experiencing homeless</a:t>
            </a:r>
          </a:p>
          <a:p>
            <a:pPr marL="685800" lvl="2">
              <a:lnSpc>
                <a:spcPct val="100000"/>
              </a:lnSpc>
              <a:spcBef>
                <a:spcPts val="1000"/>
              </a:spcBef>
            </a:pPr>
            <a:r>
              <a:rPr lang="en-US" dirty="0"/>
              <a:t>Decrease stigma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2183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Freeform: Shape 1034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37" name="Right Triangle 1036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8" name="Picture 4" descr="Thank You Images - Free Download on Freepik">
            <a:extLst>
              <a:ext uri="{FF2B5EF4-FFF2-40B4-BE49-F238E27FC236}">
                <a16:creationId xmlns:a16="http://schemas.microsoft.com/office/drawing/2014/main" id="{C132AA85-07CB-6BD3-6D6D-8ABDC3AF1C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18369" y="918546"/>
            <a:ext cx="5381105" cy="3809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9967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3F707-5282-3C36-7E40-687EFEB14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60934"/>
          </a:xfrm>
        </p:spPr>
        <p:txBody>
          <a:bodyPr>
            <a:normAutofit/>
          </a:bodyPr>
          <a:lstStyle/>
          <a:p>
            <a:pPr algn="ctr"/>
            <a:r>
              <a:rPr lang="en-US" sz="60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3FA971-27EC-6E21-D662-4573F7551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9409" y="1861776"/>
            <a:ext cx="10058399" cy="387771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 typeface="Wingdings" panose="05000000000000000000" pitchFamily="2" charset="2"/>
              <a:buChar char="§"/>
            </a:pPr>
            <a:r>
              <a:rPr lang="en-US" sz="3000" dirty="0">
                <a:solidFill>
                  <a:srgbClr val="000000"/>
                </a:solidFill>
                <a:cs typeface="Arial" panose="020B0604020202020204" pitchFamily="34" charset="0"/>
              </a:rPr>
              <a:t>Provide overview of Homeless Continuum of Care (HCoC) range of homeless services, provider network, and services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 typeface="Wingdings" panose="05000000000000000000" pitchFamily="2" charset="2"/>
              <a:buChar char="§"/>
            </a:pPr>
            <a:r>
              <a:rPr lang="en-US" sz="3000" dirty="0">
                <a:solidFill>
                  <a:srgbClr val="000000"/>
                </a:solidFill>
                <a:cs typeface="Arial" panose="020B0604020202020204" pitchFamily="34" charset="0"/>
              </a:rPr>
              <a:t>Provide overview of funding of homelessness interventions and services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 typeface="Wingdings" panose="05000000000000000000" pitchFamily="2" charset="2"/>
              <a:buChar char="§"/>
            </a:pPr>
            <a:r>
              <a:rPr lang="en-US" sz="3000" dirty="0">
                <a:solidFill>
                  <a:srgbClr val="000000"/>
                </a:solidFill>
                <a:cs typeface="Arial" panose="020B0604020202020204" pitchFamily="34" charset="0"/>
              </a:rPr>
              <a:t>Provide overview of strategies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AB8172-C076-7EE2-CE8F-E4C8D63A5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DFF6-2E3F-463E-9CEF-22E56D89E56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583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3F707-5282-3C36-7E40-687EFEB14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6093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HOSS–D</a:t>
            </a:r>
            <a:br>
              <a:rPr lang="en-US" sz="600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</a:br>
            <a:r>
              <a:rPr lang="en-US" sz="3600">
                <a:solidFill>
                  <a:srgbClr val="0070C0"/>
                </a:solidFill>
                <a:effectLst/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Housing Options, Solutions and Supports Division</a:t>
            </a:r>
            <a:endParaRPr lang="en-US" sz="3600" dirty="0">
              <a:solidFill>
                <a:srgbClr val="0070C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3FA971-27EC-6E21-D662-4573F7551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757095"/>
            <a:ext cx="10058399" cy="4599255"/>
          </a:xfrm>
        </p:spPr>
        <p:txBody>
          <a:bodyPr>
            <a:normAutofit/>
          </a:bodyPr>
          <a:lstStyle/>
          <a:p>
            <a:r>
              <a:rPr lang="en-US" sz="16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Housing First Approach</a:t>
            </a:r>
          </a:p>
          <a:p>
            <a:r>
              <a:rPr lang="en-US" sz="1600" dirty="0">
                <a:ea typeface="Aptos" panose="020B0004020202020204" pitchFamily="34" charset="0"/>
                <a:cs typeface="Arial" panose="020B0604020202020204" pitchFamily="34" charset="0"/>
              </a:rPr>
              <a:t>A</a:t>
            </a:r>
            <a:r>
              <a:rPr lang="en-US" sz="16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dministration and provision of community-based programs and services for individuals and families experiencing or at imminent risk of homelessness in Broward County</a:t>
            </a:r>
            <a:endParaRPr lang="en-US" sz="16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1600" dirty="0">
                <a:solidFill>
                  <a:schemeClr val="tx1"/>
                </a:solidFill>
                <a:cs typeface="Arial" panose="020B0604020202020204" pitchFamily="34" charset="0"/>
              </a:rPr>
              <a:t>HOSS-D Sections: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600" u="sng" dirty="0">
                <a:cs typeface="Arial" panose="020B0604020202020204" pitchFamily="34" charset="0"/>
              </a:rPr>
              <a:t>Housing Section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cs typeface="Arial" panose="020B0604020202020204" pitchFamily="34" charset="0"/>
              </a:rPr>
              <a:t>Housing Case Management and Housing Navigation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cs typeface="Arial" panose="020B0604020202020204" pitchFamily="34" charset="0"/>
              </a:rPr>
              <a:t>Permanent Supportive Housing 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cs typeface="Arial" panose="020B0604020202020204" pitchFamily="34" charset="0"/>
              </a:rPr>
              <a:t>Rapid Rehousing</a:t>
            </a:r>
            <a:endParaRPr lang="en-US" sz="400" dirty="0">
              <a:cs typeface="Arial" panose="020B0604020202020204" pitchFamily="34" charset="0"/>
            </a:endParaRPr>
          </a:p>
          <a:p>
            <a:pPr marL="384048" lvl="2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400" dirty="0"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600" u="sng" dirty="0">
                <a:cs typeface="Arial" panose="020B0604020202020204" pitchFamily="34" charset="0"/>
              </a:rPr>
              <a:t>Operations Section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cs typeface="Arial" panose="020B0604020202020204" pitchFamily="34" charset="0"/>
              </a:rPr>
              <a:t>Direct Client Services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cs typeface="Arial" panose="020B0604020202020204" pitchFamily="34" charset="0"/>
              </a:rPr>
              <a:t>Coordinated Entry and System Performance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cs typeface="Arial" panose="020B0604020202020204" pitchFamily="34" charset="0"/>
              </a:rPr>
              <a:t>Contracts and Grants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600" u="sng" dirty="0">
                <a:cs typeface="Arial" panose="020B0604020202020204" pitchFamily="34" charset="0"/>
              </a:rPr>
              <a:t>Human Rights Section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cs typeface="Arial" panose="020B0604020202020204" pitchFamily="34" charset="0"/>
              </a:rPr>
              <a:t>Investigation of Fair Housing and Discrimination Complaints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4048" lvl="2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None/>
            </a:pPr>
            <a:endParaRPr lang="en-US" sz="3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53E632-649A-5FDE-0F4A-2E64ED2F5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DFF6-2E3F-463E-9CEF-22E56D89E56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570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7F8A31-252D-39F6-4CB6-2892ECDC2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en-US" sz="4800"/>
              <a:t>Strategies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DF16D9-CA78-F5F3-9CCA-46365365C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19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There is no one solution  - need diverse options</a:t>
            </a:r>
          </a:p>
          <a:p>
            <a:pPr marR="0" lvl="0"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en-US" sz="1900" kern="100" dirty="0">
                <a:cs typeface="Times New Roman" panose="02020603050405020304" pitchFamily="18" charset="0"/>
              </a:rPr>
              <a:t>Develop plans which are evidence-based and informed and supported by data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900" dirty="0"/>
              <a:t>Prioritize Housing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900" dirty="0"/>
              <a:t>Scattered site – more like home, flexible, avoids NIMBY, decreases stigma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9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Include the input of those with lived experience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9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Fill rent gaps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900" kern="100" dirty="0">
                <a:cs typeface="Times New Roman" panose="02020603050405020304" pitchFamily="18" charset="0"/>
              </a:rPr>
              <a:t>Shared Housing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900" kern="100" dirty="0">
                <a:cs typeface="Times New Roman" panose="02020603050405020304" pitchFamily="18" charset="0"/>
              </a:rPr>
              <a:t>Hotels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900" kern="100" dirty="0">
                <a:cs typeface="Times New Roman" panose="02020603050405020304" pitchFamily="18" charset="0"/>
              </a:rPr>
              <a:t>Innovation - Be creative and open-minded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900" kern="100" dirty="0">
                <a:cs typeface="Times New Roman" panose="02020603050405020304" pitchFamily="18" charset="0"/>
              </a:rPr>
              <a:t>Collaborative partnerships – private, NPO’s and municipalities</a:t>
            </a:r>
          </a:p>
          <a:p>
            <a:pPr marL="0" indent="0">
              <a:buNone/>
            </a:pPr>
            <a:endParaRPr lang="en-US" sz="1900" dirty="0"/>
          </a:p>
          <a:p>
            <a:endParaRPr lang="en-US" sz="19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DB68F8-4726-36E0-2872-3EAA9EA9F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240"/>
            <a:ext cx="4114800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E4BB7F-A4A7-2218-9722-A4711C3A5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1B76DFF6-2E3F-463E-9CEF-22E56D89E562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402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E72223B-BCA3-D771-FCB3-B34D08C39C37}"/>
              </a:ext>
            </a:extLst>
          </p:cNvPr>
          <p:cNvGraphicFramePr>
            <a:graphicFrameLocks noGrp="1"/>
          </p:cNvGraphicFramePr>
          <p:nvPr/>
        </p:nvGraphicFramePr>
        <p:xfrm>
          <a:off x="1316038" y="1819102"/>
          <a:ext cx="4170362" cy="39354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0362">
                  <a:extLst>
                    <a:ext uri="{9D8B030D-6E8A-4147-A177-3AD203B41FA5}">
                      <a16:colId xmlns:a16="http://schemas.microsoft.com/office/drawing/2014/main" val="462051834"/>
                    </a:ext>
                  </a:extLst>
                </a:gridCol>
              </a:tblGrid>
              <a:tr h="474456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Service Category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9353945"/>
                  </a:ext>
                </a:extLst>
              </a:tr>
              <a:tr h="667898">
                <a:tc>
                  <a:txBody>
                    <a:bodyPr/>
                    <a:lstStyle/>
                    <a:p>
                      <a:r>
                        <a:rPr lang="en-US" sz="1600" dirty="0"/>
                        <a:t>Shelters (Homeless Assistance Centers, Emergency, Family, Coordination)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3800747"/>
                  </a:ext>
                </a:extLst>
              </a:tr>
              <a:tr h="674415">
                <a:tc>
                  <a:txBody>
                    <a:bodyPr/>
                    <a:lstStyle/>
                    <a:p>
                      <a:r>
                        <a:rPr lang="en-US" sz="1600" dirty="0"/>
                        <a:t>Housing (Permanent Supportive, Rapid Rehousing, Transitional, Landlord Incentives)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665097"/>
                  </a:ext>
                </a:extLst>
              </a:tr>
              <a:tr h="633477">
                <a:tc>
                  <a:txBody>
                    <a:bodyPr/>
                    <a:lstStyle/>
                    <a:p>
                      <a:r>
                        <a:rPr lang="en-US" sz="1600" dirty="0"/>
                        <a:t>Client Assistance (Case Management, Housing Navigation)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8275075"/>
                  </a:ext>
                </a:extLst>
              </a:tr>
              <a:tr h="414295">
                <a:tc>
                  <a:txBody>
                    <a:bodyPr/>
                    <a:lstStyle/>
                    <a:p>
                      <a:r>
                        <a:rPr lang="en-US" sz="1600" dirty="0"/>
                        <a:t>Outreach (Street, Airport, Transit)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3530257"/>
                  </a:ext>
                </a:extLst>
              </a:tr>
              <a:tr h="711845">
                <a:tc>
                  <a:txBody>
                    <a:bodyPr/>
                    <a:lstStyle/>
                    <a:p>
                      <a:r>
                        <a:rPr lang="en-US" sz="1600" dirty="0"/>
                        <a:t>Other (Medical Respite, Hospital Liaison, Mobile Sanitation)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634783"/>
                  </a:ext>
                </a:extLst>
              </a:tr>
              <a:tr h="359027">
                <a:tc>
                  <a:txBody>
                    <a:bodyPr/>
                    <a:lstStyle/>
                    <a:p>
                      <a:r>
                        <a:rPr lang="en-US" sz="1600" dirty="0"/>
                        <a:t>Legal Assistance (Eviction Prevention)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0256297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0530705-5C48-6378-D765-8242C3D5182F}"/>
              </a:ext>
            </a:extLst>
          </p:cNvPr>
          <p:cNvGraphicFramePr>
            <a:graphicFrameLocks noGrp="1"/>
          </p:cNvGraphicFramePr>
          <p:nvPr/>
        </p:nvGraphicFramePr>
        <p:xfrm>
          <a:off x="6507003" y="1819103"/>
          <a:ext cx="4333875" cy="39354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3875">
                  <a:extLst>
                    <a:ext uri="{9D8B030D-6E8A-4147-A177-3AD203B41FA5}">
                      <a16:colId xmlns:a16="http://schemas.microsoft.com/office/drawing/2014/main" val="3422617907"/>
                    </a:ext>
                  </a:extLst>
                </a:gridCol>
              </a:tblGrid>
              <a:tr h="527541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Service Category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3272676"/>
                  </a:ext>
                </a:extLst>
              </a:tr>
              <a:tr h="991737">
                <a:tc>
                  <a:txBody>
                    <a:bodyPr/>
                    <a:lstStyle/>
                    <a:p>
                      <a:r>
                        <a:rPr lang="fr-FR" sz="1600" dirty="0"/>
                        <a:t>Crisis Assistance </a:t>
                      </a:r>
                      <a:r>
                        <a:rPr lang="fr-FR" sz="1400" dirty="0"/>
                        <a:t>(Rent, Mortgage, Utilities and/or Security Deposits, Self-Sufficiency Case Management, Housing Navigation)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9326695"/>
                  </a:ext>
                </a:extLst>
              </a:tr>
              <a:tr h="1083095">
                <a:tc>
                  <a:txBody>
                    <a:bodyPr/>
                    <a:lstStyle/>
                    <a:p>
                      <a:r>
                        <a:rPr lang="en-US" sz="1600" dirty="0"/>
                        <a:t>Financial Capability Program Client Assistance </a:t>
                      </a:r>
                      <a:r>
                        <a:rPr lang="en-US" sz="1400" dirty="0"/>
                        <a:t>(First Time Home Buyers, Home Repairs &amp; Vehicle Repair)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7245918"/>
                  </a:ext>
                </a:extLst>
              </a:tr>
              <a:tr h="1333040">
                <a:tc>
                  <a:txBody>
                    <a:bodyPr/>
                    <a:lstStyle/>
                    <a:p>
                      <a:r>
                        <a:rPr lang="en-US" sz="1600" dirty="0"/>
                        <a:t>Homeless Prevention Nonprofit Organizations Services </a:t>
                      </a:r>
                      <a:r>
                        <a:rPr lang="en-US" sz="1400" dirty="0"/>
                        <a:t>(Case Management, Legal Assistance – Eviction and Foreclosure Prevention, and Food Distribution)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2250803"/>
                  </a:ext>
                </a:extLst>
              </a:tr>
            </a:tbl>
          </a:graphicData>
        </a:graphic>
      </p:graphicFrame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51AB9CA-DE4A-AA48-8A3E-44E679B43E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2339" y="708825"/>
            <a:ext cx="4937760" cy="736282"/>
          </a:xfrm>
        </p:spPr>
        <p:txBody>
          <a:bodyPr>
            <a:noAutofit/>
          </a:bodyPr>
          <a:lstStyle/>
          <a:p>
            <a:pPr algn="ctr"/>
            <a:r>
              <a:rPr lang="en-US" sz="2400" b="1" cap="small" dirty="0">
                <a:solidFill>
                  <a:srgbClr val="0070C0"/>
                </a:solidFill>
              </a:rPr>
              <a:t>HOMELESS INTERVENTION SERVICES</a:t>
            </a:r>
          </a:p>
          <a:p>
            <a:pPr algn="ctr"/>
            <a:r>
              <a:rPr lang="en-US" sz="2400" b="1" cap="small" dirty="0">
                <a:solidFill>
                  <a:srgbClr val="0070C0"/>
                </a:solidFill>
              </a:rPr>
              <a:t>Housing Options, Solutions and Supports Division (Hoss-D)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9CBF341-17BD-8E1C-714F-9F92714E65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581026"/>
            <a:ext cx="5359718" cy="864082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HOMELESS PREVENTION SERVICES</a:t>
            </a:r>
          </a:p>
          <a:p>
            <a:pPr algn="ctr"/>
            <a:r>
              <a:rPr lang="en-US" b="1" dirty="0">
                <a:solidFill>
                  <a:srgbClr val="0070C0"/>
                </a:solidFill>
              </a:rPr>
              <a:t>Family Success Administration Division (FSAD)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8AF941-D9EE-63A0-3006-7A333D7D7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76DFF6-2E3F-463E-9CEF-22E56D89E562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9242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3985F-F50C-B265-FFA3-DDDA6DD14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Broward County Partners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1E14A3-B465-FD46-075A-380A807A3A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Broward County Transit and Broward County Aviation Department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Both provide funding for targeted street outreach at their locations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>
                <a:solidFill>
                  <a:srgbClr val="0070C0"/>
                </a:solidFill>
              </a:rPr>
              <a:t>Broward County Animal Care</a:t>
            </a:r>
          </a:p>
          <a:p>
            <a:pPr lvl="1"/>
            <a:r>
              <a:rPr lang="en-US" dirty="0"/>
              <a:t>Partnership with HOSS </a:t>
            </a:r>
          </a:p>
          <a:p>
            <a:pPr lvl="1"/>
            <a:r>
              <a:rPr lang="en-US" dirty="0"/>
              <a:t>Provide veterinary care, food, supplies, microchipping, adoption</a:t>
            </a:r>
          </a:p>
        </p:txBody>
      </p:sp>
    </p:spTree>
    <p:extLst>
      <p:ext uri="{BB962C8B-B14F-4D97-AF65-F5344CB8AC3E}">
        <p14:creationId xmlns:p14="http://schemas.microsoft.com/office/powerpoint/2010/main" val="815684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74348F6-6975-1F7D-ACCA-185A6EACBE60}"/>
              </a:ext>
            </a:extLst>
          </p:cNvPr>
          <p:cNvGraphicFramePr>
            <a:graphicFrameLocks noGrp="1"/>
          </p:cNvGraphicFramePr>
          <p:nvPr/>
        </p:nvGraphicFramePr>
        <p:xfrm>
          <a:off x="343757" y="600295"/>
          <a:ext cx="11110306" cy="52886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1139">
                  <a:extLst>
                    <a:ext uri="{9D8B030D-6E8A-4147-A177-3AD203B41FA5}">
                      <a16:colId xmlns:a16="http://schemas.microsoft.com/office/drawing/2014/main" val="2174938667"/>
                    </a:ext>
                  </a:extLst>
                </a:gridCol>
                <a:gridCol w="1497739">
                  <a:extLst>
                    <a:ext uri="{9D8B030D-6E8A-4147-A177-3AD203B41FA5}">
                      <a16:colId xmlns:a16="http://schemas.microsoft.com/office/drawing/2014/main" val="2501932976"/>
                    </a:ext>
                  </a:extLst>
                </a:gridCol>
                <a:gridCol w="1691296">
                  <a:extLst>
                    <a:ext uri="{9D8B030D-6E8A-4147-A177-3AD203B41FA5}">
                      <a16:colId xmlns:a16="http://schemas.microsoft.com/office/drawing/2014/main" val="3985000530"/>
                    </a:ext>
                  </a:extLst>
                </a:gridCol>
                <a:gridCol w="1601919">
                  <a:extLst>
                    <a:ext uri="{9D8B030D-6E8A-4147-A177-3AD203B41FA5}">
                      <a16:colId xmlns:a16="http://schemas.microsoft.com/office/drawing/2014/main" val="3938516367"/>
                    </a:ext>
                  </a:extLst>
                </a:gridCol>
                <a:gridCol w="3238213">
                  <a:extLst>
                    <a:ext uri="{9D8B030D-6E8A-4147-A177-3AD203B41FA5}">
                      <a16:colId xmlns:a16="http://schemas.microsoft.com/office/drawing/2014/main" val="22465303"/>
                    </a:ext>
                  </a:extLst>
                </a:gridCol>
              </a:tblGrid>
              <a:tr h="38599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Service Category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General Fund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Grant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Total Funding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Providers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299680"/>
                  </a:ext>
                </a:extLst>
              </a:tr>
              <a:tr h="666233">
                <a:tc>
                  <a:txBody>
                    <a:bodyPr/>
                    <a:lstStyle/>
                    <a:p>
                      <a:r>
                        <a:rPr lang="en-US" sz="1600" dirty="0"/>
                        <a:t>Shelters (HACs, Emergency, Family, Coordination)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$10,913,497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$93,760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$11,007,257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BPHI, Hope South Florida, Salvation Army, Taskforce, Women In Distress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0068459"/>
                  </a:ext>
                </a:extLst>
              </a:tr>
              <a:tr h="385992">
                <a:tc>
                  <a:txBody>
                    <a:bodyPr/>
                    <a:lstStyle/>
                    <a:p>
                      <a:r>
                        <a:rPr lang="en-US" sz="1600" dirty="0"/>
                        <a:t>Pallet Shelters Village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$2,301,812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$2,301,812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802162"/>
                  </a:ext>
                </a:extLst>
              </a:tr>
              <a:tr h="871846">
                <a:tc>
                  <a:txBody>
                    <a:bodyPr/>
                    <a:lstStyle/>
                    <a:p>
                      <a:r>
                        <a:rPr lang="en-US" sz="1600" dirty="0"/>
                        <a:t>Housing (Permanent Supportive, Rapid Rehousing and Transitional)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$6,156,006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$14,551,253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$20,707,259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BPHI, Care Resource, Ft Laud. Indep. Training and Education Center, Henderson, Hope South Fl., HOMES Inc., Salvation Army, Women in Distress, BC HOSS Division, Broward Housing Solutions, Covenant House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0345001"/>
                  </a:ext>
                </a:extLst>
              </a:tr>
              <a:tr h="578872">
                <a:tc>
                  <a:txBody>
                    <a:bodyPr/>
                    <a:lstStyle/>
                    <a:p>
                      <a:r>
                        <a:rPr lang="en-US" sz="1600" dirty="0"/>
                        <a:t>Direct Service Staffing Budget and Client Assistance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$4,096,780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$1,684,599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$5,781,379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Broward County HOSS Division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5195032"/>
                  </a:ext>
                </a:extLst>
              </a:tr>
              <a:tr h="337049">
                <a:tc>
                  <a:txBody>
                    <a:bodyPr/>
                    <a:lstStyle/>
                    <a:p>
                      <a:r>
                        <a:rPr lang="en-US" sz="1600" dirty="0"/>
                        <a:t>Outreach (Street, Airport, Transit)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$2,277,625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$2,277,625</a:t>
                      </a:r>
                    </a:p>
                    <a:p>
                      <a:pPr algn="r"/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Care Resource, NBHD, Taskforce For Ending Homelessness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5443455"/>
                  </a:ext>
                </a:extLst>
              </a:tr>
              <a:tr h="532808">
                <a:tc>
                  <a:txBody>
                    <a:bodyPr/>
                    <a:lstStyle/>
                    <a:p>
                      <a:r>
                        <a:rPr lang="en-US" sz="1600" dirty="0"/>
                        <a:t>Other (Medical Respite, Mobile Sanitation, Case Management)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$983,628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$2,040,246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$3,023,874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Broward House, Taskforce, Women in Distress, Community Rightful Ctr.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4047265"/>
                  </a:ext>
                </a:extLst>
              </a:tr>
              <a:tr h="385992">
                <a:tc>
                  <a:txBody>
                    <a:bodyPr/>
                    <a:lstStyle/>
                    <a:p>
                      <a:r>
                        <a:rPr lang="en-US" sz="1600" dirty="0"/>
                        <a:t>Legal Assistance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$659,644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$659,644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Legal Aid</a:t>
                      </a:r>
                      <a:endParaRPr lang="en-US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0589811"/>
                  </a:ext>
                </a:extLst>
              </a:tr>
              <a:tr h="274476">
                <a:tc>
                  <a:txBody>
                    <a:bodyPr/>
                    <a:lstStyle/>
                    <a:p>
                      <a:r>
                        <a:rPr lang="en-US" sz="1600" dirty="0"/>
                        <a:t>Administration Staffing Budget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$555,340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$555,340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Broward County HOSS Division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7818690"/>
                  </a:ext>
                </a:extLst>
              </a:tr>
              <a:tr h="385992">
                <a:tc>
                  <a:txBody>
                    <a:bodyPr/>
                    <a:lstStyle/>
                    <a:p>
                      <a:r>
                        <a:rPr lang="en-US" sz="1600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FF0000"/>
                          </a:solidFill>
                        </a:rPr>
                        <a:t>*</a:t>
                      </a:r>
                      <a:r>
                        <a:rPr lang="en-US" sz="1600" b="1" dirty="0"/>
                        <a:t>$27,944,332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$18,369,858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$46,314,190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6417304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30B5268A-0887-9F2D-088C-75674A19B811}"/>
              </a:ext>
            </a:extLst>
          </p:cNvPr>
          <p:cNvSpPr txBox="1">
            <a:spLocks/>
          </p:cNvSpPr>
          <p:nvPr/>
        </p:nvSpPr>
        <p:spPr>
          <a:xfrm>
            <a:off x="866272" y="55378"/>
            <a:ext cx="10065276" cy="49029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-5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FY 2025 HOMELESS INTERVENTION SERVICES FUNDING (HOSS-D)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5B4ECC-EE69-359A-E1D3-7A7324996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76DFF6-2E3F-463E-9CEF-22E56D89E562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5A16D9-27B9-AB5F-3398-ECA240E1581B}"/>
              </a:ext>
            </a:extLst>
          </p:cNvPr>
          <p:cNvSpPr txBox="1"/>
          <p:nvPr/>
        </p:nvSpPr>
        <p:spPr>
          <a:xfrm>
            <a:off x="270604" y="5943600"/>
            <a:ext cx="84914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General fund figures updated to include FY 2024 rollovers totaling $1.83m.  </a:t>
            </a:r>
          </a:p>
        </p:txBody>
      </p:sp>
    </p:spTree>
    <p:extLst>
      <p:ext uri="{BB962C8B-B14F-4D97-AF65-F5344CB8AC3E}">
        <p14:creationId xmlns:p14="http://schemas.microsoft.com/office/powerpoint/2010/main" val="3163312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9203398-7E4F-6B10-E7C1-F86CBB842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Possible interventions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385DCF-01A3-E57C-9086-789772FAE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76DFF6-2E3F-463E-9CEF-22E56D89E562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A7441B-FF54-ACD2-E369-866CDB78A8B4}"/>
              </a:ext>
            </a:extLst>
          </p:cNvPr>
          <p:cNvSpPr/>
          <p:nvPr/>
        </p:nvSpPr>
        <p:spPr>
          <a:xfrm>
            <a:off x="4310627" y="2959254"/>
            <a:ext cx="1127021" cy="53095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Housing Case Management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DF43A8A-1778-6F4B-DCDE-2F1922168C69}"/>
              </a:ext>
            </a:extLst>
          </p:cNvPr>
          <p:cNvSpPr/>
          <p:nvPr/>
        </p:nvSpPr>
        <p:spPr>
          <a:xfrm>
            <a:off x="5491726" y="2529390"/>
            <a:ext cx="1101214" cy="53095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Mobile Sanitation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0604FD-8653-CA83-C3A5-3A2377E62C76}"/>
              </a:ext>
            </a:extLst>
          </p:cNvPr>
          <p:cNvSpPr/>
          <p:nvPr/>
        </p:nvSpPr>
        <p:spPr>
          <a:xfrm>
            <a:off x="4336434" y="2222702"/>
            <a:ext cx="1101214" cy="53095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Legal services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8DDBB2F-A2C6-FBC6-901B-CF16FEFFDA3D}"/>
              </a:ext>
            </a:extLst>
          </p:cNvPr>
          <p:cNvSpPr/>
          <p:nvPr/>
        </p:nvSpPr>
        <p:spPr>
          <a:xfrm>
            <a:off x="10656377" y="3819054"/>
            <a:ext cx="1101213" cy="43754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Shared Housing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39ACBF-6E3A-B0B9-3975-5A9AFC877DC9}"/>
              </a:ext>
            </a:extLst>
          </p:cNvPr>
          <p:cNvSpPr/>
          <p:nvPr/>
        </p:nvSpPr>
        <p:spPr>
          <a:xfrm>
            <a:off x="4310626" y="3661072"/>
            <a:ext cx="1127021" cy="546129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Housing Navigation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43D679-53F9-368E-6C27-8ABFFF904AAC}"/>
              </a:ext>
            </a:extLst>
          </p:cNvPr>
          <p:cNvSpPr/>
          <p:nvPr/>
        </p:nvSpPr>
        <p:spPr>
          <a:xfrm>
            <a:off x="9094929" y="4407600"/>
            <a:ext cx="1238249" cy="43754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Rental/move in assistance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58219D-FD5B-4778-B1BF-99E0749EB0A1}"/>
              </a:ext>
            </a:extLst>
          </p:cNvPr>
          <p:cNvSpPr/>
          <p:nvPr/>
        </p:nvSpPr>
        <p:spPr>
          <a:xfrm>
            <a:off x="5534651" y="3390951"/>
            <a:ext cx="1127021" cy="52753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Medical Respite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AE57A46-9AE4-4642-16D1-8BE668D58B22}"/>
              </a:ext>
            </a:extLst>
          </p:cNvPr>
          <p:cNvSpPr/>
          <p:nvPr/>
        </p:nvSpPr>
        <p:spPr>
          <a:xfrm>
            <a:off x="378134" y="2835601"/>
            <a:ext cx="1219199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Outreach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D6CD6C2-8E8D-9F6F-6182-017109F1094A}"/>
              </a:ext>
            </a:extLst>
          </p:cNvPr>
          <p:cNvSpPr/>
          <p:nvPr/>
        </p:nvSpPr>
        <p:spPr>
          <a:xfrm>
            <a:off x="2270340" y="1781493"/>
            <a:ext cx="1917290" cy="61697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Family Shelter Prioritization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750E910-A282-E3F2-3795-012FC82FE05B}"/>
              </a:ext>
            </a:extLst>
          </p:cNvPr>
          <p:cNvSpPr/>
          <p:nvPr/>
        </p:nvSpPr>
        <p:spPr>
          <a:xfrm>
            <a:off x="2283542" y="2728346"/>
            <a:ext cx="1917290" cy="55359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Emergency Shelter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AA147F1-0FD3-F2D9-8269-44B4D43359F1}"/>
              </a:ext>
            </a:extLst>
          </p:cNvPr>
          <p:cNvSpPr/>
          <p:nvPr/>
        </p:nvSpPr>
        <p:spPr>
          <a:xfrm>
            <a:off x="2270340" y="3745197"/>
            <a:ext cx="1917290" cy="6007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Transitional Housing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D94B497-7F50-0AC7-5897-7126BCB98C32}"/>
              </a:ext>
            </a:extLst>
          </p:cNvPr>
          <p:cNvSpPr/>
          <p:nvPr/>
        </p:nvSpPr>
        <p:spPr>
          <a:xfrm>
            <a:off x="2270340" y="4628720"/>
            <a:ext cx="1917290" cy="74140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Housing Prioritization (coordinated entry)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DED8FD6-C16E-FC8C-948C-82D6F8937CBF}"/>
              </a:ext>
            </a:extLst>
          </p:cNvPr>
          <p:cNvCxnSpPr>
            <a:cxnSpLocks/>
          </p:cNvCxnSpPr>
          <p:nvPr/>
        </p:nvCxnSpPr>
        <p:spPr>
          <a:xfrm>
            <a:off x="1301543" y="3354480"/>
            <a:ext cx="1087777" cy="4282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C495D0B-849B-FA17-44BA-ABCD95A9D085}"/>
              </a:ext>
            </a:extLst>
          </p:cNvPr>
          <p:cNvCxnSpPr/>
          <p:nvPr/>
        </p:nvCxnSpPr>
        <p:spPr>
          <a:xfrm>
            <a:off x="1386498" y="3711973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F3E627C-3D4A-0B45-13AB-B6A1DD690FBD}"/>
              </a:ext>
            </a:extLst>
          </p:cNvPr>
          <p:cNvCxnSpPr>
            <a:cxnSpLocks/>
          </p:cNvCxnSpPr>
          <p:nvPr/>
        </p:nvCxnSpPr>
        <p:spPr>
          <a:xfrm>
            <a:off x="1365137" y="3052902"/>
            <a:ext cx="1219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7EB0599-C79D-3370-B4C9-7F1ACB2CF4DB}"/>
              </a:ext>
            </a:extLst>
          </p:cNvPr>
          <p:cNvCxnSpPr>
            <a:cxnSpLocks/>
          </p:cNvCxnSpPr>
          <p:nvPr/>
        </p:nvCxnSpPr>
        <p:spPr>
          <a:xfrm flipV="1">
            <a:off x="1559467" y="1932516"/>
            <a:ext cx="830539" cy="10260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813DCD5C-E1E6-C0E8-0D2E-5D9D80E5B8A4}"/>
              </a:ext>
            </a:extLst>
          </p:cNvPr>
          <p:cNvSpPr/>
          <p:nvPr/>
        </p:nvSpPr>
        <p:spPr>
          <a:xfrm>
            <a:off x="9094930" y="2753653"/>
            <a:ext cx="266445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Housing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843EA6D-A92B-AEE6-E577-095027EDD26D}"/>
              </a:ext>
            </a:extLst>
          </p:cNvPr>
          <p:cNvCxnSpPr>
            <a:cxnSpLocks/>
            <a:endCxn id="31" idx="1"/>
          </p:cNvCxnSpPr>
          <p:nvPr/>
        </p:nvCxnSpPr>
        <p:spPr>
          <a:xfrm flipV="1">
            <a:off x="4146754" y="3210853"/>
            <a:ext cx="4948176" cy="16288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F41D7726-915F-3232-C42D-0F44508F10A9}"/>
              </a:ext>
            </a:extLst>
          </p:cNvPr>
          <p:cNvSpPr/>
          <p:nvPr/>
        </p:nvSpPr>
        <p:spPr>
          <a:xfrm>
            <a:off x="10636711" y="4432767"/>
            <a:ext cx="1140543" cy="43754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Permanent supportive housing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6C77A10-38B0-99F8-5C0C-9ADDD8D7ED44}"/>
              </a:ext>
            </a:extLst>
          </p:cNvPr>
          <p:cNvSpPr/>
          <p:nvPr/>
        </p:nvSpPr>
        <p:spPr>
          <a:xfrm>
            <a:off x="9921660" y="5037287"/>
            <a:ext cx="1120879" cy="43838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Rapid Rehousing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BE5E11E-4674-E2D1-3DFF-68D11E5ED7C0}"/>
              </a:ext>
            </a:extLst>
          </p:cNvPr>
          <p:cNvCxnSpPr>
            <a:cxnSpLocks/>
          </p:cNvCxnSpPr>
          <p:nvPr/>
        </p:nvCxnSpPr>
        <p:spPr>
          <a:xfrm>
            <a:off x="4200832" y="1899003"/>
            <a:ext cx="4894098" cy="12935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84177FC-A0C2-3861-EA87-CF10FAF7ADD5}"/>
              </a:ext>
            </a:extLst>
          </p:cNvPr>
          <p:cNvCxnSpPr>
            <a:cxnSpLocks/>
            <a:stCxn id="17" idx="3"/>
            <a:endCxn id="31" idx="1"/>
          </p:cNvCxnSpPr>
          <p:nvPr/>
        </p:nvCxnSpPr>
        <p:spPr>
          <a:xfrm>
            <a:off x="4200832" y="3005143"/>
            <a:ext cx="4894098" cy="2057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629AB6C-5A08-442C-F160-A20EA6AF82DC}"/>
              </a:ext>
            </a:extLst>
          </p:cNvPr>
          <p:cNvCxnSpPr>
            <a:cxnSpLocks/>
          </p:cNvCxnSpPr>
          <p:nvPr/>
        </p:nvCxnSpPr>
        <p:spPr>
          <a:xfrm flipV="1">
            <a:off x="4119080" y="3200635"/>
            <a:ext cx="4907300" cy="5391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ctagon 36">
            <a:extLst>
              <a:ext uri="{FF2B5EF4-FFF2-40B4-BE49-F238E27FC236}">
                <a16:creationId xmlns:a16="http://schemas.microsoft.com/office/drawing/2014/main" id="{C3E44F75-7809-85CF-0394-4C9AC427C737}"/>
              </a:ext>
            </a:extLst>
          </p:cNvPr>
          <p:cNvSpPr/>
          <p:nvPr/>
        </p:nvSpPr>
        <p:spPr>
          <a:xfrm>
            <a:off x="7575846" y="2753653"/>
            <a:ext cx="1120878" cy="1013549"/>
          </a:xfrm>
          <a:prstGeom prst="octagon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Affordability</a:t>
            </a:r>
          </a:p>
        </p:txBody>
      </p:sp>
      <p:sp>
        <p:nvSpPr>
          <p:cNvPr id="38" name="Arrow: Down 37">
            <a:extLst>
              <a:ext uri="{FF2B5EF4-FFF2-40B4-BE49-F238E27FC236}">
                <a16:creationId xmlns:a16="http://schemas.microsoft.com/office/drawing/2014/main" id="{06652C10-EA71-3926-1649-6DC18DC549E3}"/>
              </a:ext>
            </a:extLst>
          </p:cNvPr>
          <p:cNvSpPr/>
          <p:nvPr/>
        </p:nvSpPr>
        <p:spPr>
          <a:xfrm>
            <a:off x="10171745" y="1524901"/>
            <a:ext cx="484632" cy="978408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F0BF3FB-B429-BB8B-C44D-0401148D2866}"/>
              </a:ext>
            </a:extLst>
          </p:cNvPr>
          <p:cNvSpPr txBox="1"/>
          <p:nvPr/>
        </p:nvSpPr>
        <p:spPr>
          <a:xfrm>
            <a:off x="1955592" y="314229"/>
            <a:ext cx="2546786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Additional shelter space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63BCC66-0A45-C72A-B802-59F63C4314A5}"/>
              </a:ext>
            </a:extLst>
          </p:cNvPr>
          <p:cNvSpPr txBox="1"/>
          <p:nvPr/>
        </p:nvSpPr>
        <p:spPr>
          <a:xfrm>
            <a:off x="8977219" y="1123618"/>
            <a:ext cx="3038168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Decrease the affordability gap</a:t>
            </a:r>
          </a:p>
        </p:txBody>
      </p:sp>
      <p:sp>
        <p:nvSpPr>
          <p:cNvPr id="44" name="Arrow: Down 43">
            <a:extLst>
              <a:ext uri="{FF2B5EF4-FFF2-40B4-BE49-F238E27FC236}">
                <a16:creationId xmlns:a16="http://schemas.microsoft.com/office/drawing/2014/main" id="{1257FA4E-4127-8A59-97D5-9C90F2784A86}"/>
              </a:ext>
            </a:extLst>
          </p:cNvPr>
          <p:cNvSpPr/>
          <p:nvPr/>
        </p:nvSpPr>
        <p:spPr>
          <a:xfrm>
            <a:off x="2999871" y="781713"/>
            <a:ext cx="484632" cy="978408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87B30BD-7657-95E8-E374-43A68EA618BA}"/>
              </a:ext>
            </a:extLst>
          </p:cNvPr>
          <p:cNvSpPr/>
          <p:nvPr/>
        </p:nvSpPr>
        <p:spPr>
          <a:xfrm>
            <a:off x="4899175" y="900350"/>
            <a:ext cx="2393649" cy="5565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Increase direct service funding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BFB9E338-F76C-BBEF-E4C8-EC9CCE8CB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7753" y="1491144"/>
            <a:ext cx="536494" cy="100592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0DD2283-F2F2-FE62-D64B-26591394EF07}"/>
              </a:ext>
            </a:extLst>
          </p:cNvPr>
          <p:cNvSpPr/>
          <p:nvPr/>
        </p:nvSpPr>
        <p:spPr>
          <a:xfrm>
            <a:off x="9094930" y="3826771"/>
            <a:ext cx="1238250" cy="405093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Hotels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75918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1DCD01-829D-22AC-93E9-2FAAAD480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600">
                <a:solidFill>
                  <a:srgbClr val="FFFFFF"/>
                </a:solidFill>
                <a:latin typeface="+mn-lt"/>
                <a:cs typeface="Arial" panose="020B0604020202020204" pitchFamily="34" charset="0"/>
              </a:rPr>
              <a:t>Shelters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6936A6-A372-80AF-DD55-08FAA4108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42017" y="6459785"/>
            <a:ext cx="5105169" cy="365125"/>
          </a:xfrm>
        </p:spPr>
        <p:txBody>
          <a:bodyPr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>
              <a:ln>
                <a:noFill/>
              </a:ln>
              <a:solidFill>
                <a:srgbClr val="335B7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15D535-106A-1C71-5ED9-260E4FA6E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23055" y="6459785"/>
            <a:ext cx="1089428" cy="365125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B76DFF6-2E3F-463E-9CEF-22E56D89E562}" type="slidenum"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335B7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335B7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A93D2194-24C8-FBAB-5958-F77F3DDC59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7876826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9087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Retrospect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1360</Words>
  <Application>Microsoft Office PowerPoint</Application>
  <PresentationFormat>Widescreen</PresentationFormat>
  <Paragraphs>214</Paragraphs>
  <Slides>18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Aptos</vt:lpstr>
      <vt:lpstr>Aptos Display</vt:lpstr>
      <vt:lpstr>Arial</vt:lpstr>
      <vt:lpstr>Calibri</vt:lpstr>
      <vt:lpstr>Calibri Light</vt:lpstr>
      <vt:lpstr>Courier New</vt:lpstr>
      <vt:lpstr>Helvetica</vt:lpstr>
      <vt:lpstr>Symbol</vt:lpstr>
      <vt:lpstr>Times New Roman</vt:lpstr>
      <vt:lpstr>Wingdings</vt:lpstr>
      <vt:lpstr>Office Theme</vt:lpstr>
      <vt:lpstr>Retrospect</vt:lpstr>
      <vt:lpstr> CCB Workshop  Homelessness, Housing Affordability and the Fiscal Cliff  April 16, 2025</vt:lpstr>
      <vt:lpstr>Objectives</vt:lpstr>
      <vt:lpstr>HOSS–D Housing Options, Solutions and Supports Division</vt:lpstr>
      <vt:lpstr>Strategies</vt:lpstr>
      <vt:lpstr>PowerPoint Presentation</vt:lpstr>
      <vt:lpstr>Broward County Partners</vt:lpstr>
      <vt:lpstr>PowerPoint Presentation</vt:lpstr>
      <vt:lpstr>PowerPoint Presentation</vt:lpstr>
      <vt:lpstr>Shelters</vt:lpstr>
      <vt:lpstr>Exploring solutions</vt:lpstr>
      <vt:lpstr>SHARED HOUSING </vt:lpstr>
      <vt:lpstr>RHIP PILOT (Rapid Rehousing Innovation Program)</vt:lpstr>
      <vt:lpstr>Legal Services as a Homeless Prevention Tool</vt:lpstr>
      <vt:lpstr>HB 1365</vt:lpstr>
      <vt:lpstr> Q ALERT Broward County’s HB 1365  Complaint and Response Process </vt:lpstr>
      <vt:lpstr>Broward County Plan – HB 1365 Prohibits county and municipalities from authorizing or otherwise allowing a person to regularly engage in overnight camping or sleeping on public property. </vt:lpstr>
      <vt:lpstr>Interdisciplinary outreach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Paldino, Patrice</dc:creator>
  <cp:lastModifiedBy>Paldino, Patrice</cp:lastModifiedBy>
  <cp:revision>3</cp:revision>
  <dcterms:created xsi:type="dcterms:W3CDTF">2025-04-15T21:10:05Z</dcterms:created>
  <dcterms:modified xsi:type="dcterms:W3CDTF">2025-04-16T15:27:30Z</dcterms:modified>
</cp:coreProperties>
</file>